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20"/>
  </p:sldMasterIdLst>
  <p:notesMasterIdLst>
    <p:notesMasterId r:id="rId36"/>
  </p:notesMasterIdLst>
  <p:handoutMasterIdLst>
    <p:handoutMasterId r:id="rId37"/>
  </p:handoutMasterIdLst>
  <p:sldIdLst>
    <p:sldId id="273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</p:sldIdLst>
  <p:sldSz cx="12192000" cy="6858000"/>
  <p:notesSz cx="6858000" cy="9144000"/>
  <p:embeddedFontLst>
    <p:embeddedFont>
      <p:font typeface="DI Sans Office" panose="020B0604020202020204" charset="0"/>
      <p:regular r:id="rId38"/>
      <p:bold r:id="rId39"/>
      <p:italic r:id="rId40"/>
      <p:boldItalic r:id="rId41"/>
    </p:embeddedFont>
    <p:embeddedFont>
      <p:font typeface="DI Sans Office Black" panose="020B0604020202020204" charset="0"/>
      <p:bold r:id="rId42"/>
      <p:boldItalic r:id="rId43"/>
    </p:embeddedFont>
    <p:embeddedFont>
      <p:font typeface="DI Serif Office" panose="020B0604020202020204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D0"/>
    <a:srgbClr val="BEBEBE"/>
    <a:srgbClr val="87878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6220" autoAdjust="0"/>
  </p:normalViewPr>
  <p:slideViewPr>
    <p:cSldViewPr snapToGrid="0" showGuides="1">
      <p:cViewPr varScale="1">
        <p:scale>
          <a:sx n="46" d="100"/>
          <a:sy n="46" d="100"/>
        </p:scale>
        <p:origin x="4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font" Target="fonts/font2.fntdata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9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customXml" Target="../customXml/item8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z="800" smtClean="0"/>
              <a:t>‹#›</a:t>
            </a:fld>
            <a:endParaRPr lang="en-GB" sz="80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z="800" smtClean="0"/>
              <a:t>01/03/2020</a:t>
            </a:fld>
            <a:endParaRPr lang="en-GB" sz="80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1386E511-D742-4EFE-90B5-C9FC42762E0F}" type="datetimeFigureOut">
              <a:rPr lang="en-GB" smtClean="0"/>
              <a:pPr/>
              <a:t>01/03/2020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2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6C9-743F-4D01-A5B7-4C3636788556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001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6C9-743F-4D01-A5B7-4C3636788556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220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16C9-743F-4D01-A5B7-4C36367885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7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3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lyst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493200"/>
            <a:ext cx="11109326" cy="2248627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="0" cap="all" baseline="0">
                <a:latin typeface="DI Sans Office Black" panose="00000A00000000000000" pitchFamily="2" charset="0"/>
              </a:defRPr>
            </a:lvl1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to  LINJER, </a:t>
            </a:r>
            <a:br>
              <a:rPr lang="en-GB" dirty="0"/>
            </a:br>
            <a:r>
              <a:rPr lang="en-GB" dirty="0"/>
              <a:t>dog max.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br>
              <a:rPr lang="en-GB" dirty="0"/>
            </a:br>
            <a:r>
              <a:rPr lang="en-GB" dirty="0"/>
              <a:t>(sort </a:t>
            </a:r>
            <a:r>
              <a:rPr lang="en-GB" dirty="0" err="1"/>
              <a:t>tekst</a:t>
            </a:r>
            <a:r>
              <a:rPr lang="en-GB" dirty="0"/>
              <a:t>, </a:t>
            </a:r>
            <a:r>
              <a:rPr lang="en-GB" dirty="0" err="1"/>
              <a:t>lyst</a:t>
            </a:r>
            <a:r>
              <a:rPr lang="en-GB" dirty="0"/>
              <a:t> </a:t>
            </a:r>
            <a:r>
              <a:rPr lang="en-GB" dirty="0" err="1"/>
              <a:t>foto</a:t>
            </a:r>
            <a:r>
              <a:rPr lang="en-GB" dirty="0"/>
              <a:t>)</a:t>
            </a:r>
          </a:p>
        </p:txBody>
      </p:sp>
      <p:sp>
        <p:nvSpPr>
          <p:cNvPr id="18" name="Name - UserProfile" descr="{&quot;templafy&quot;:{&quot;id&quot;:&quot;4bf8ab54-25ca-46f5-9a43-481f466c9a27&quot;}}" title="Name">
            <a:extLst>
              <a:ext uri="{FF2B5EF4-FFF2-40B4-BE49-F238E27FC236}">
                <a16:creationId xmlns:a16="http://schemas.microsoft.com/office/drawing/2014/main" id="{48E44496-55E8-4294-911F-B251C75DA10D}"/>
              </a:ext>
            </a:extLst>
          </p:cNvPr>
          <p:cNvSpPr/>
          <p:nvPr userDrawn="1"/>
        </p:nvSpPr>
        <p:spPr>
          <a:xfrm>
            <a:off x="539749" y="5239265"/>
            <a:ext cx="7477957" cy="38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2200" noProof="0" dirty="0" err="1">
                <a:solidFill>
                  <a:schemeClr val="tx1"/>
                </a:solidFill>
              </a:rPr>
              <a:t>Bent Horn Andersen</a:t>
            </a:r>
          </a:p>
        </p:txBody>
      </p:sp>
      <p:sp>
        <p:nvSpPr>
          <p:cNvPr id="19" name="Title - UserProfile" descr="{&quot;templafy&quot;:{&quot;id&quot;:&quot;3fb87a89-6bb4-4706-bc1a-d5e0156f6caf&quot;}}" title="Title">
            <a:extLst>
              <a:ext uri="{FF2B5EF4-FFF2-40B4-BE49-F238E27FC236}">
                <a16:creationId xmlns:a16="http://schemas.microsoft.com/office/drawing/2014/main" id="{57BB749D-52D1-4A1C-9F75-1EC271B8438B}"/>
              </a:ext>
            </a:extLst>
          </p:cNvPr>
          <p:cNvSpPr/>
          <p:nvPr userDrawn="1"/>
        </p:nvSpPr>
        <p:spPr>
          <a:xfrm>
            <a:off x="539750" y="5628087"/>
            <a:ext cx="7477957" cy="340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2200" noProof="0" dirty="0" err="1">
                <a:solidFill>
                  <a:schemeClr val="tx1"/>
                </a:solidFill>
              </a:rPr>
              <a:t>Chefkonsulent</a:t>
            </a:r>
          </a:p>
        </p:txBody>
      </p:sp>
      <p:sp>
        <p:nvSpPr>
          <p:cNvPr id="20" name="GeneralDate" descr="{&quot;templafy&quot;:{&quot;id&quot;:&quot;bf6036b1-ca67-4e80-a93e-dc8d68067065&quot;}}" title="Date">
            <a:extLst>
              <a:ext uri="{FF2B5EF4-FFF2-40B4-BE49-F238E27FC236}">
                <a16:creationId xmlns:a16="http://schemas.microsoft.com/office/drawing/2014/main" id="{27BF579B-C90D-402D-95A6-F97633D783D2}"/>
              </a:ext>
            </a:extLst>
          </p:cNvPr>
          <p:cNvSpPr/>
          <p:nvPr userDrawn="1"/>
        </p:nvSpPr>
        <p:spPr>
          <a:xfrm>
            <a:off x="539750" y="5968314"/>
            <a:ext cx="7477957" cy="340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2200" noProof="0" dirty="0" err="1">
                <a:solidFill>
                  <a:schemeClr val="tx1"/>
                </a:solidFill>
              </a:rPr>
              <a:t>4. marts 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C6832D-6FE3-49B8-9A5C-B35C16C54952}"/>
              </a:ext>
            </a:extLst>
          </p:cNvPr>
          <p:cNvSpPr txBox="1"/>
          <p:nvPr userDrawn="1"/>
        </p:nvSpPr>
        <p:spPr>
          <a:xfrm>
            <a:off x="0" y="-228599"/>
            <a:ext cx="1221352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 err="1"/>
              <a:t>Slidet</a:t>
            </a:r>
            <a:r>
              <a:rPr lang="da-DK" sz="1100" dirty="0"/>
              <a:t> bruger</a:t>
            </a:r>
            <a:r>
              <a:rPr lang="da-DK" sz="1100" b="1" dirty="0"/>
              <a:t> lyst </a:t>
            </a:r>
            <a:r>
              <a:rPr lang="da-DK" sz="1100" dirty="0"/>
              <a:t>baggrundsbillede. Indsæt et nyt: Klik på </a:t>
            </a:r>
            <a:r>
              <a:rPr lang="da-DK" sz="1100" b="1" dirty="0"/>
              <a:t>Baggrundsbilleder </a:t>
            </a:r>
            <a:r>
              <a:rPr lang="da-DK" sz="1100" dirty="0"/>
              <a:t>ikonet i Templafy vinduet, vælg ved at klikke én gang. Vent og vælg knappen </a:t>
            </a:r>
            <a:r>
              <a:rPr lang="da-DK" sz="1100" b="1" dirty="0"/>
              <a:t>Select Image as Background </a:t>
            </a:r>
            <a:r>
              <a:rPr lang="da-DK" sz="1100" dirty="0"/>
              <a:t>under DI fanen. </a:t>
            </a:r>
            <a:endParaRPr lang="en-GB" sz="1100" dirty="0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57475492-A2AC-4E4F-A8C4-99206462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A7FEC387-2363-4570-BD48-735C39D7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31999479" name="LogoColor" descr="{&quot;templafy&quot;:{&quot;id&quot;:&quot;d25cc689-4859-474c-9784-b70b627e8498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2921" y="5817600"/>
            <a:ext cx="4539600" cy="712800"/>
          </a:xfrm>
          <a:prstGeom prst="rect">
            <a:avLst/>
          </a:prstGeom>
        </p:spPr>
      </p:pic>
      <p:sp>
        <p:nvSpPr>
          <p:cNvPr id="14" name="Pagenumber 30">
            <a:extLst>
              <a:ext uri="{FF2B5EF4-FFF2-40B4-BE49-F238E27FC236}">
                <a16:creationId xmlns:a16="http://schemas.microsoft.com/office/drawing/2014/main" id="{B5F50ABF-1BAA-43D9-AA38-600B68946F67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A, mørkt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C072-92FE-47C7-AEC8-C4908216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-1"/>
            <a:ext cx="5760000" cy="6861600"/>
          </a:xfrm>
          <a:solidFill>
            <a:schemeClr val="accent1">
              <a:alpha val="75000"/>
            </a:schemeClr>
          </a:solidFill>
        </p:spPr>
        <p:txBody>
          <a:bodyPr lIns="360000" tIns="486000" rIns="360000"/>
          <a:lstStyle>
            <a:lvl1pPr>
              <a:lnSpc>
                <a:spcPct val="90000"/>
              </a:lnSpc>
              <a:defRPr sz="3600" b="0" cap="all" baseline="0">
                <a:solidFill>
                  <a:schemeClr val="bg1"/>
                </a:solidFill>
                <a:latin typeface="DI Sans Office Black" panose="00000A00000000000000" pitchFamily="2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A7C7D9-52CA-47B6-BD93-C4B35D9C2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2349500"/>
            <a:ext cx="5760000" cy="3867150"/>
          </a:xfrm>
        </p:spPr>
        <p:txBody>
          <a:bodyPr lIns="360000" rIns="360000"/>
          <a:lstStyle>
            <a:lvl1pPr marL="0" indent="0">
              <a:buFont typeface="Arial" panose="020B0604020202020204" pitchFamily="34" charset="0"/>
              <a:buChar char="​"/>
              <a:defRPr sz="2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800"/>
              </a:spcBef>
              <a:buFont typeface="Arial" panose="020B0604020202020204" pitchFamily="34" charset="0"/>
              <a:buChar char="​"/>
              <a:defRPr i="1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Char char="​"/>
              <a:defRPr i="1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Char char="​"/>
              <a:defRPr i="1">
                <a:solidFill>
                  <a:schemeClr val="bg1"/>
                </a:solidFill>
                <a:latin typeface="+mj-lt"/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linjer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ENTER for tom </a:t>
            </a:r>
            <a:r>
              <a:rPr lang="en-US" dirty="0" err="1"/>
              <a:t>linje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TAB for at </a:t>
            </a:r>
            <a:r>
              <a:rPr lang="en-US" dirty="0" err="1"/>
              <a:t>indsætte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virksomhed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korrekt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style.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C3F19-946F-484F-9DFF-61BECB84B347}"/>
              </a:ext>
            </a:extLst>
          </p:cNvPr>
          <p:cNvSpPr txBox="1"/>
          <p:nvPr userDrawn="1"/>
        </p:nvSpPr>
        <p:spPr>
          <a:xfrm>
            <a:off x="0" y="-228599"/>
            <a:ext cx="1221352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noProof="1"/>
              <a:t>Slidet bruger</a:t>
            </a:r>
            <a:r>
              <a:rPr lang="da-DK" sz="1100" b="1" noProof="1"/>
              <a:t> mørkt </a:t>
            </a:r>
            <a:r>
              <a:rPr lang="da-DK" sz="1100" noProof="1"/>
              <a:t>baggrundsbillede. Indsæt et nyt: Klik på </a:t>
            </a:r>
            <a:r>
              <a:rPr lang="da-DK" sz="1100" b="1" noProof="1"/>
              <a:t>Baggrundsbilleder </a:t>
            </a:r>
            <a:r>
              <a:rPr lang="da-DK" sz="1100" noProof="1"/>
              <a:t>ikonet i Templafy vinduet, vælg ved at klikke én gang. Vent og vælg knappen </a:t>
            </a:r>
            <a:r>
              <a:rPr lang="da-DK" sz="1100" b="1" noProof="1"/>
              <a:t>Select Image as Background </a:t>
            </a:r>
            <a:r>
              <a:rPr lang="da-DK" sz="1100" noProof="1"/>
              <a:t>under DI fanen.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5F783-73A4-4EC9-B796-CE142EAE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F7EA2-9B51-44FE-9A19-52F44E1F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5DBB-3C5C-4A71-B3D9-6591464C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64260399" name="LogoStandardNeg" descr="{&quot;templafy&quot;:{&quot;id&quot;:&quot;2f221cc6-70a6-4972-b35d-8428aeec8b57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  <p:sp>
        <p:nvSpPr>
          <p:cNvPr id="12" name="Pagenumber 30">
            <a:extLst>
              <a:ext uri="{FF2B5EF4-FFF2-40B4-BE49-F238E27FC236}">
                <a16:creationId xmlns:a16="http://schemas.microsoft.com/office/drawing/2014/main" id="{D5FE0450-CA85-4A19-AB1F-EA59144CE931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8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A7C7D9-52CA-47B6-BD93-C4B35D9C2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2349500"/>
            <a:ext cx="7248526" cy="3867150"/>
          </a:xfrm>
        </p:spPr>
        <p:txBody>
          <a:bodyPr lIns="0" rIns="0"/>
          <a:lstStyle>
            <a:lvl1pPr marL="0" indent="0">
              <a:buFont typeface="Arial" panose="020B0604020202020204" pitchFamily="34" charset="0"/>
              <a:buChar char="​"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800"/>
              </a:spcBef>
              <a:buFont typeface="Arial" panose="020B0604020202020204" pitchFamily="34" charset="0"/>
              <a:buChar char="​"/>
              <a:defRPr i="1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Char char="​"/>
              <a:defRPr i="1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Char char="​"/>
              <a:defRPr i="1">
                <a:solidFill>
                  <a:schemeClr val="bg1"/>
                </a:solidFill>
                <a:latin typeface="+mj-lt"/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linjer</a:t>
            </a:r>
            <a:r>
              <a:rPr lang="en-US" dirty="0"/>
              <a:t>. </a:t>
            </a:r>
            <a:r>
              <a:rPr lang="en-US" dirty="0" err="1"/>
              <a:t>Klik</a:t>
            </a:r>
            <a:r>
              <a:rPr lang="en-US" dirty="0"/>
              <a:t> ENTER for tom </a:t>
            </a:r>
            <a:r>
              <a:rPr lang="en-US" dirty="0" err="1"/>
              <a:t>linje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TAB for at </a:t>
            </a:r>
            <a:r>
              <a:rPr lang="en-US" dirty="0" err="1"/>
              <a:t>indsætte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virksomhed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korrekt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style.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1CB3755-2EB5-446B-851D-19E8A71FB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all" baseline="0">
                <a:solidFill>
                  <a:schemeClr val="bg1"/>
                </a:solidFill>
                <a:latin typeface="DI Sans Office Black" panose="00000A00000000000000" pitchFamily="2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7D5FB-24E7-4213-A8C2-E0CDAB40C30E}"/>
              </a:ext>
            </a:extLst>
          </p:cNvPr>
          <p:cNvSpPr txBox="1"/>
          <p:nvPr userDrawn="1"/>
        </p:nvSpPr>
        <p:spPr>
          <a:xfrm>
            <a:off x="0" y="-228599"/>
            <a:ext cx="1221352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100" noProof="1"/>
              <a:t>Vil du indsætte et </a:t>
            </a:r>
            <a:r>
              <a:rPr lang="da-DK" sz="1100" b="1" noProof="1"/>
              <a:t>mørkt</a:t>
            </a:r>
            <a:r>
              <a:rPr lang="da-DK" sz="1100" noProof="1"/>
              <a:t> baggrundsbillede, indsæt nyt billede via Templafy Images ikonet, klik på billedet og vælg knappen </a:t>
            </a:r>
            <a:r>
              <a:rPr lang="da-DK" sz="1100" b="1" noProof="1"/>
              <a:t>Set slide background</a:t>
            </a:r>
            <a:r>
              <a:rPr lang="da-DK" sz="1100" noProof="1"/>
              <a:t> under DI menuen.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E3935-18C9-440A-9F3D-AE3896C4B3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A2F77-D16C-43F8-A102-F848509D10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2DBF-B785-45DD-A7F2-C27F119D71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54349060" name="LogoStandardNeg" descr="{&quot;templafy&quot;:{&quot;id&quot;:&quot;011ee984-1905-4d43-ac9c-aad90ff4128b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  <p:sp>
        <p:nvSpPr>
          <p:cNvPr id="11" name="Pagenumber 30">
            <a:extLst>
              <a:ext uri="{FF2B5EF4-FFF2-40B4-BE49-F238E27FC236}">
                <a16:creationId xmlns:a16="http://schemas.microsoft.com/office/drawing/2014/main" id="{B4B11615-20F6-4D1E-86F2-EF7BE5126B5C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7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CB3755-2EB5-446B-851D-19E8A71FB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39751"/>
            <a:ext cx="11124250" cy="2406649"/>
          </a:xfrm>
        </p:spPr>
        <p:txBody>
          <a:bodyPr/>
          <a:lstStyle>
            <a:lvl1pPr>
              <a:defRPr sz="4800" b="0" cap="all" baseline="0">
                <a:solidFill>
                  <a:schemeClr val="bg1"/>
                </a:solidFill>
                <a:latin typeface="DI Sans Office Black" panose="00000A00000000000000" pitchFamily="2" charset="0"/>
              </a:defRPr>
            </a:lvl1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to LINJER, dog max.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E3935-18C9-440A-9F3D-AE3896C4B3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A2F77-D16C-43F8-A102-F848509D10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2DBF-B785-45DD-A7F2-C27F119D71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69328674" name="LogoStandardNeg" descr="{&quot;templafy&quot;:{&quot;id&quot;:&quot;9d511623-3c10-466d-8fa8-1f5a025378f3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  <p:sp>
        <p:nvSpPr>
          <p:cNvPr id="10" name="Pagenumber 30">
            <a:extLst>
              <a:ext uri="{FF2B5EF4-FFF2-40B4-BE49-F238E27FC236}">
                <a16:creationId xmlns:a16="http://schemas.microsoft.com/office/drawing/2014/main" id="{1C33BBBF-05EE-4E92-B506-023E5B993620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8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grå">
    <p:bg>
      <p:bgPr>
        <a:solidFill>
          <a:srgbClr val="878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CB3755-2EB5-446B-851D-19E8A71FB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39751"/>
            <a:ext cx="11124250" cy="2406649"/>
          </a:xfrm>
        </p:spPr>
        <p:txBody>
          <a:bodyPr/>
          <a:lstStyle>
            <a:lvl1pPr>
              <a:defRPr sz="4800" b="0" cap="all" baseline="0">
                <a:solidFill>
                  <a:schemeClr val="bg1"/>
                </a:solidFill>
                <a:latin typeface="DI Sans Office Black" panose="00000A00000000000000" pitchFamily="2" charset="0"/>
              </a:defRPr>
            </a:lvl1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to LINJER, dog max.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E3935-18C9-440A-9F3D-AE3896C4B3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A2F77-D16C-43F8-A102-F848509D10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2DBF-B785-45DD-A7F2-C27F119D71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77477492" name="LogoStandardNeg" descr="{&quot;templafy&quot;:{&quot;id&quot;:&quot;0e47f0bc-c19b-4fd6-a30f-92e4eeba77f7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  <p:sp>
        <p:nvSpPr>
          <p:cNvPr id="10" name="Pagenumber 30">
            <a:extLst>
              <a:ext uri="{FF2B5EF4-FFF2-40B4-BE49-F238E27FC236}">
                <a16:creationId xmlns:a16="http://schemas.microsoft.com/office/drawing/2014/main" id="{1C33BBBF-05EE-4E92-B506-023E5B993620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5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lys grå">
    <p:bg>
      <p:bgPr>
        <a:solidFill>
          <a:srgbClr val="BE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CB3755-2EB5-446B-851D-19E8A71FB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39751"/>
            <a:ext cx="11124250" cy="2406649"/>
          </a:xfrm>
        </p:spPr>
        <p:txBody>
          <a:bodyPr/>
          <a:lstStyle>
            <a:lvl1pPr>
              <a:defRPr sz="4800" b="0" cap="all" baseline="0">
                <a:solidFill>
                  <a:schemeClr val="bg1"/>
                </a:solidFill>
                <a:latin typeface="DI Sans Office Black" panose="00000A00000000000000" pitchFamily="2" charset="0"/>
              </a:defRPr>
            </a:lvl1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to LINJER, dog max.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E3935-18C9-440A-9F3D-AE3896C4B3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A2F77-D16C-43F8-A102-F848509D10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2DBF-B785-45DD-A7F2-C27F119D71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72016359" name="LogoStandardNeg" descr="{&quot;templafy&quot;:{&quot;id&quot;:&quot;b92cc332-3469-4813-87d2-850cca20a92f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  <p:sp>
        <p:nvSpPr>
          <p:cNvPr id="10" name="Pagenumber 30">
            <a:extLst>
              <a:ext uri="{FF2B5EF4-FFF2-40B4-BE49-F238E27FC236}">
                <a16:creationId xmlns:a16="http://schemas.microsoft.com/office/drawing/2014/main" id="{1C33BBBF-05EE-4E92-B506-023E5B993620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1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overskrift</a:t>
            </a:r>
            <a:r>
              <a:rPr lang="en-US" dirty="0"/>
              <a:t> – max. to </a:t>
            </a:r>
            <a:r>
              <a:rPr lang="en-US" dirty="0" err="1"/>
              <a:t>linjer</a:t>
            </a:r>
            <a:endParaRPr lang="en-GB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3054E4A-0E06-4747-850F-D4767740C2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6187233"/>
            <a:ext cx="3432174" cy="3636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5pPr>
          </a:lstStyle>
          <a:p>
            <a:pPr lvl="0"/>
            <a:r>
              <a:rPr lang="en-US" dirty="0" err="1"/>
              <a:t>Anfør</a:t>
            </a:r>
            <a:r>
              <a:rPr lang="en-US" dirty="0"/>
              <a:t> </a:t>
            </a:r>
            <a:r>
              <a:rPr lang="en-US" dirty="0" err="1"/>
              <a:t>anmærkning</a:t>
            </a:r>
            <a:r>
              <a:rPr lang="en-US" dirty="0"/>
              <a:t>, </a:t>
            </a:r>
            <a:r>
              <a:rPr lang="en-US" dirty="0" err="1"/>
              <a:t>kilde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kredittering</a:t>
            </a:r>
            <a:endParaRPr lang="en-US" dirty="0"/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78C50-DECA-47F6-AE88-376C2B27D477}" type="slidenum">
              <a:rPr lang="da-DK" noProof="0"/>
              <a:pPr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6170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1" y="2052000"/>
            <a:ext cx="8748000" cy="3761995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9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2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47D0394-8450-48E0-A2F6-94FDD27F6829}"/>
              </a:ext>
            </a:extLst>
          </p:cNvPr>
          <p:cNvSpPr/>
          <p:nvPr userDrawn="1"/>
        </p:nvSpPr>
        <p:spPr>
          <a:xfrm>
            <a:off x="427122" y="2046515"/>
            <a:ext cx="11337759" cy="3761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6BEE09-5A9E-4EAA-98FA-EDC36D17FA3D}"/>
              </a:ext>
            </a:extLst>
          </p:cNvPr>
          <p:cNvSpPr/>
          <p:nvPr userDrawn="1"/>
        </p:nvSpPr>
        <p:spPr>
          <a:xfrm>
            <a:off x="427122" y="617429"/>
            <a:ext cx="11337759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953E9D-48F1-4357-9744-F7244863C5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2" y="988154"/>
            <a:ext cx="11337759" cy="35245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080" indent="-342891" algn="l">
              <a:buFont typeface="Arial" panose="020B0604020202020204" pitchFamily="34" charset="0"/>
              <a:buChar char="•"/>
              <a:defRPr sz="2000"/>
            </a:lvl2pPr>
            <a:lvl3pPr marL="1200121" indent="-285744" algn="l">
              <a:buFont typeface="Arial" panose="020B0604020202020204" pitchFamily="34" charset="0"/>
              <a:buChar char="•"/>
              <a:defRPr sz="2000"/>
            </a:lvl3pPr>
            <a:lvl4pPr marL="1657309" indent="-285744" algn="l">
              <a:buFont typeface="Arial" panose="020B0604020202020204" pitchFamily="34" charset="0"/>
              <a:buChar char="•"/>
              <a:defRPr sz="2000"/>
            </a:lvl4pPr>
            <a:lvl5pPr marL="2114498" indent="-285744" algn="l">
              <a:buFont typeface="Arial" panose="020B0604020202020204" pitchFamily="34" charset="0"/>
              <a:buChar char="•"/>
              <a:defRPr sz="2000"/>
            </a:lvl5pPr>
            <a:lvl6pPr marL="2571686" indent="-285744" algn="l">
              <a:buFont typeface="Arial" panose="020B0604020202020204" pitchFamily="34" charset="0"/>
              <a:buChar char="•"/>
              <a:defRPr sz="2000"/>
            </a:lvl6pPr>
            <a:lvl7pPr marL="3028875" indent="-285744" algn="l">
              <a:buFont typeface="Arial" panose="020B0604020202020204" pitchFamily="34" charset="0"/>
              <a:buChar char="•"/>
              <a:defRPr sz="2000"/>
            </a:lvl7pPr>
            <a:lvl8pPr marL="3486064" indent="-285744" algn="l">
              <a:buFont typeface="Arial" panose="020B0604020202020204" pitchFamily="34" charset="0"/>
              <a:buChar char="•"/>
              <a:defRPr sz="2000"/>
            </a:lvl8pPr>
            <a:lvl9pPr marL="3943252" indent="-285744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38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mørkt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me - UserProfile" descr="{&quot;templafy&quot;:{&quot;id&quot;:&quot;61536306-760c-4cef-ad00-a76dbaed0fc2&quot;}}" title="Name">
            <a:extLst>
              <a:ext uri="{FF2B5EF4-FFF2-40B4-BE49-F238E27FC236}">
                <a16:creationId xmlns:a16="http://schemas.microsoft.com/office/drawing/2014/main" id="{48E44496-55E8-4294-911F-B251C75DA10D}"/>
              </a:ext>
            </a:extLst>
          </p:cNvPr>
          <p:cNvSpPr/>
          <p:nvPr userDrawn="1"/>
        </p:nvSpPr>
        <p:spPr>
          <a:xfrm>
            <a:off x="539749" y="5239265"/>
            <a:ext cx="7477957" cy="38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2200" noProof="0" dirty="0" err="1">
                <a:solidFill>
                  <a:schemeClr val="bg1"/>
                </a:solidFill>
              </a:rPr>
              <a:t>Bent Horn Andersen</a:t>
            </a:r>
          </a:p>
        </p:txBody>
      </p:sp>
      <p:sp>
        <p:nvSpPr>
          <p:cNvPr id="19" name="Title - UserProfile" descr="{&quot;templafy&quot;:{&quot;id&quot;:&quot;55cba59e-0cb0-4b8d-b0f1-d15d9c47f857&quot;}}" title="Title">
            <a:extLst>
              <a:ext uri="{FF2B5EF4-FFF2-40B4-BE49-F238E27FC236}">
                <a16:creationId xmlns:a16="http://schemas.microsoft.com/office/drawing/2014/main" id="{57BB749D-52D1-4A1C-9F75-1EC271B8438B}"/>
              </a:ext>
            </a:extLst>
          </p:cNvPr>
          <p:cNvSpPr/>
          <p:nvPr userDrawn="1"/>
        </p:nvSpPr>
        <p:spPr>
          <a:xfrm>
            <a:off x="539750" y="5628087"/>
            <a:ext cx="7477957" cy="340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2200" noProof="0" dirty="0" err="1">
                <a:solidFill>
                  <a:schemeClr val="bg1"/>
                </a:solidFill>
              </a:rPr>
              <a:t>Chefkonsulent</a:t>
            </a:r>
          </a:p>
        </p:txBody>
      </p:sp>
      <p:sp>
        <p:nvSpPr>
          <p:cNvPr id="20" name="GeneralDate" descr="{&quot;templafy&quot;:{&quot;id&quot;:&quot;d7068923-161f-4815-aa9b-1ae1ba47d854&quot;}}" title="GeneralDate">
            <a:extLst>
              <a:ext uri="{FF2B5EF4-FFF2-40B4-BE49-F238E27FC236}">
                <a16:creationId xmlns:a16="http://schemas.microsoft.com/office/drawing/2014/main" id="{27BF579B-C90D-402D-95A6-F97633D783D2}"/>
              </a:ext>
            </a:extLst>
          </p:cNvPr>
          <p:cNvSpPr/>
          <p:nvPr userDrawn="1"/>
        </p:nvSpPr>
        <p:spPr>
          <a:xfrm>
            <a:off x="539750" y="5968314"/>
            <a:ext cx="7477957" cy="340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2200" noProof="0" dirty="0" err="1">
                <a:solidFill>
                  <a:schemeClr val="bg1"/>
                </a:solidFill>
              </a:rPr>
              <a:t>4. marts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493200"/>
            <a:ext cx="11109326" cy="2248627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="0" cap="all" baseline="0">
                <a:solidFill>
                  <a:schemeClr val="bg1"/>
                </a:solidFill>
                <a:latin typeface="DI Sans Office Black" panose="00000A00000000000000" pitchFamily="2" charset="0"/>
              </a:defRPr>
            </a:lvl1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to LINJER, </a:t>
            </a:r>
            <a:br>
              <a:rPr lang="en-GB" dirty="0"/>
            </a:br>
            <a:r>
              <a:rPr lang="en-GB" dirty="0"/>
              <a:t>dog max.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Hvid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, </a:t>
            </a:r>
            <a:r>
              <a:rPr lang="en-GB" dirty="0" err="1"/>
              <a:t>mørkt</a:t>
            </a:r>
            <a:r>
              <a:rPr lang="en-GB" dirty="0"/>
              <a:t> </a:t>
            </a:r>
            <a:r>
              <a:rPr lang="en-GB" dirty="0" err="1"/>
              <a:t>foto</a:t>
            </a:r>
            <a:r>
              <a:rPr lang="en-GB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23275-511B-4D4A-AFA5-B05EA79A20F7}"/>
              </a:ext>
            </a:extLst>
          </p:cNvPr>
          <p:cNvSpPr txBox="1"/>
          <p:nvPr userDrawn="1"/>
        </p:nvSpPr>
        <p:spPr>
          <a:xfrm>
            <a:off x="0" y="-228599"/>
            <a:ext cx="1221352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 err="1"/>
              <a:t>Slidet</a:t>
            </a:r>
            <a:r>
              <a:rPr lang="da-DK" sz="1100" dirty="0"/>
              <a:t> bruger </a:t>
            </a:r>
            <a:r>
              <a:rPr lang="da-DK" sz="1100" b="1" dirty="0"/>
              <a:t>mørkt</a:t>
            </a:r>
            <a:r>
              <a:rPr lang="da-DK" sz="1100" dirty="0"/>
              <a:t> baggrundsbillede. Indsæt et nyt: Klik på </a:t>
            </a:r>
            <a:r>
              <a:rPr lang="da-DK" sz="1100" b="1" dirty="0"/>
              <a:t>Baggrundsbilleder</a:t>
            </a:r>
            <a:r>
              <a:rPr lang="da-DK" sz="1100" dirty="0"/>
              <a:t> ikonet i Templafy vinduet, vælg ved at klikke én gang. Vent og vælg knappen </a:t>
            </a:r>
            <a:r>
              <a:rPr lang="da-DK" sz="1100" b="1" dirty="0"/>
              <a:t>Select Image as Background </a:t>
            </a:r>
            <a:r>
              <a:rPr lang="da-DK" sz="1100" dirty="0"/>
              <a:t>under DI fanen. </a:t>
            </a:r>
            <a:endParaRPr lang="en-GB" sz="11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61CA3-8975-4101-A347-86F47BC5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B7EB95-1613-415D-B1A4-9C3546D8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6C133E-448A-4617-A5A1-1F070B98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82216591" name="LogoNeg" descr="{&quot;templafy&quot;:{&quot;id&quot;:&quot;0a425c27-a698-45b5-94cf-6b8e358706e7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4925" y="5817600"/>
            <a:ext cx="4539600" cy="712800"/>
          </a:xfrm>
          <a:prstGeom prst="rect">
            <a:avLst/>
          </a:prstGeom>
        </p:spPr>
      </p:pic>
      <p:sp>
        <p:nvSpPr>
          <p:cNvPr id="12" name="Pagenumber 30">
            <a:extLst>
              <a:ext uri="{FF2B5EF4-FFF2-40B4-BE49-F238E27FC236}">
                <a16:creationId xmlns:a16="http://schemas.microsoft.com/office/drawing/2014/main" id="{F05F10A6-84A3-4DA1-BAA3-38D78F7BF9E9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7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l">
            <a:extLst>
              <a:ext uri="{FF2B5EF4-FFF2-40B4-BE49-F238E27FC236}">
                <a16:creationId xmlns:a16="http://schemas.microsoft.com/office/drawing/2014/main" id="{6B2B9A9F-7FBF-4586-9C4F-67C7317068F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9750" y="731526"/>
            <a:ext cx="540000" cy="540000"/>
          </a:xfrm>
          <a:custGeom>
            <a:avLst/>
            <a:gdLst>
              <a:gd name="T0" fmla="*/ 391 w 782"/>
              <a:gd name="T1" fmla="*/ 782 h 782"/>
              <a:gd name="T2" fmla="*/ 0 w 782"/>
              <a:gd name="T3" fmla="*/ 391 h 782"/>
              <a:gd name="T4" fmla="*/ 391 w 782"/>
              <a:gd name="T5" fmla="*/ 0 h 782"/>
              <a:gd name="T6" fmla="*/ 782 w 782"/>
              <a:gd name="T7" fmla="*/ 391 h 782"/>
              <a:gd name="T8" fmla="*/ 391 w 782"/>
              <a:gd name="T9" fmla="*/ 782 h 782"/>
              <a:gd name="T10" fmla="*/ 391 w 782"/>
              <a:gd name="T11" fmla="*/ 64 h 782"/>
              <a:gd name="T12" fmla="*/ 64 w 782"/>
              <a:gd name="T13" fmla="*/ 391 h 782"/>
              <a:gd name="T14" fmla="*/ 391 w 782"/>
              <a:gd name="T15" fmla="*/ 719 h 782"/>
              <a:gd name="T16" fmla="*/ 720 w 782"/>
              <a:gd name="T17" fmla="*/ 391 h 782"/>
              <a:gd name="T18" fmla="*/ 391 w 782"/>
              <a:gd name="T19" fmla="*/ 64 h 782"/>
              <a:gd name="T20" fmla="*/ 409 w 782"/>
              <a:gd name="T21" fmla="*/ 581 h 782"/>
              <a:gd name="T22" fmla="*/ 388 w 782"/>
              <a:gd name="T23" fmla="*/ 590 h 782"/>
              <a:gd name="T24" fmla="*/ 357 w 782"/>
              <a:gd name="T25" fmla="*/ 561 h 782"/>
              <a:gd name="T26" fmla="*/ 366 w 782"/>
              <a:gd name="T27" fmla="*/ 539 h 782"/>
              <a:gd name="T28" fmla="*/ 498 w 782"/>
              <a:gd name="T29" fmla="*/ 420 h 782"/>
              <a:gd name="T30" fmla="*/ 208 w 782"/>
              <a:gd name="T31" fmla="*/ 420 h 782"/>
              <a:gd name="T32" fmla="*/ 178 w 782"/>
              <a:gd name="T33" fmla="*/ 391 h 782"/>
              <a:gd name="T34" fmla="*/ 208 w 782"/>
              <a:gd name="T35" fmla="*/ 360 h 782"/>
              <a:gd name="T36" fmla="*/ 498 w 782"/>
              <a:gd name="T37" fmla="*/ 360 h 782"/>
              <a:gd name="T38" fmla="*/ 366 w 782"/>
              <a:gd name="T39" fmla="*/ 244 h 782"/>
              <a:gd name="T40" fmla="*/ 357 w 782"/>
              <a:gd name="T41" fmla="*/ 222 h 782"/>
              <a:gd name="T42" fmla="*/ 388 w 782"/>
              <a:gd name="T43" fmla="*/ 192 h 782"/>
              <a:gd name="T44" fmla="*/ 407 w 782"/>
              <a:gd name="T45" fmla="*/ 200 h 782"/>
              <a:gd name="T46" fmla="*/ 590 w 782"/>
              <a:gd name="T47" fmla="*/ 368 h 782"/>
              <a:gd name="T48" fmla="*/ 600 w 782"/>
              <a:gd name="T49" fmla="*/ 391 h 782"/>
              <a:gd name="T50" fmla="*/ 590 w 782"/>
              <a:gd name="T51" fmla="*/ 415 h 782"/>
              <a:gd name="T52" fmla="*/ 409 w 782"/>
              <a:gd name="T53" fmla="*/ 581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82" h="782">
                <a:moveTo>
                  <a:pt x="391" y="782"/>
                </a:moveTo>
                <a:cubicBezTo>
                  <a:pt x="176" y="782"/>
                  <a:pt x="0" y="608"/>
                  <a:pt x="0" y="391"/>
                </a:cubicBezTo>
                <a:cubicBezTo>
                  <a:pt x="0" y="175"/>
                  <a:pt x="176" y="0"/>
                  <a:pt x="391" y="0"/>
                </a:cubicBezTo>
                <a:cubicBezTo>
                  <a:pt x="608" y="0"/>
                  <a:pt x="782" y="175"/>
                  <a:pt x="782" y="391"/>
                </a:cubicBezTo>
                <a:cubicBezTo>
                  <a:pt x="782" y="608"/>
                  <a:pt x="608" y="782"/>
                  <a:pt x="391" y="782"/>
                </a:cubicBezTo>
                <a:close/>
                <a:moveTo>
                  <a:pt x="391" y="64"/>
                </a:moveTo>
                <a:cubicBezTo>
                  <a:pt x="210" y="64"/>
                  <a:pt x="64" y="210"/>
                  <a:pt x="64" y="391"/>
                </a:cubicBezTo>
                <a:cubicBezTo>
                  <a:pt x="64" y="572"/>
                  <a:pt x="210" y="719"/>
                  <a:pt x="391" y="719"/>
                </a:cubicBezTo>
                <a:cubicBezTo>
                  <a:pt x="573" y="719"/>
                  <a:pt x="720" y="572"/>
                  <a:pt x="720" y="391"/>
                </a:cubicBezTo>
                <a:cubicBezTo>
                  <a:pt x="720" y="210"/>
                  <a:pt x="573" y="64"/>
                  <a:pt x="391" y="64"/>
                </a:cubicBezTo>
                <a:close/>
                <a:moveTo>
                  <a:pt x="409" y="581"/>
                </a:moveTo>
                <a:cubicBezTo>
                  <a:pt x="405" y="585"/>
                  <a:pt x="397" y="590"/>
                  <a:pt x="388" y="590"/>
                </a:cubicBezTo>
                <a:cubicBezTo>
                  <a:pt x="371" y="590"/>
                  <a:pt x="357" y="576"/>
                  <a:pt x="357" y="561"/>
                </a:cubicBezTo>
                <a:cubicBezTo>
                  <a:pt x="357" y="553"/>
                  <a:pt x="359" y="544"/>
                  <a:pt x="366" y="539"/>
                </a:cubicBezTo>
                <a:cubicBezTo>
                  <a:pt x="498" y="420"/>
                  <a:pt x="498" y="420"/>
                  <a:pt x="498" y="420"/>
                </a:cubicBezTo>
                <a:cubicBezTo>
                  <a:pt x="208" y="420"/>
                  <a:pt x="208" y="420"/>
                  <a:pt x="208" y="420"/>
                </a:cubicBezTo>
                <a:cubicBezTo>
                  <a:pt x="193" y="420"/>
                  <a:pt x="178" y="407"/>
                  <a:pt x="178" y="391"/>
                </a:cubicBezTo>
                <a:cubicBezTo>
                  <a:pt x="178" y="375"/>
                  <a:pt x="193" y="360"/>
                  <a:pt x="208" y="360"/>
                </a:cubicBezTo>
                <a:cubicBezTo>
                  <a:pt x="498" y="360"/>
                  <a:pt x="498" y="360"/>
                  <a:pt x="498" y="360"/>
                </a:cubicBezTo>
                <a:cubicBezTo>
                  <a:pt x="366" y="244"/>
                  <a:pt x="366" y="244"/>
                  <a:pt x="366" y="244"/>
                </a:cubicBezTo>
                <a:cubicBezTo>
                  <a:pt x="359" y="237"/>
                  <a:pt x="357" y="228"/>
                  <a:pt x="357" y="222"/>
                </a:cubicBezTo>
                <a:cubicBezTo>
                  <a:pt x="357" y="206"/>
                  <a:pt x="371" y="192"/>
                  <a:pt x="388" y="192"/>
                </a:cubicBezTo>
                <a:cubicBezTo>
                  <a:pt x="396" y="192"/>
                  <a:pt x="404" y="197"/>
                  <a:pt x="407" y="200"/>
                </a:cubicBezTo>
                <a:cubicBezTo>
                  <a:pt x="590" y="368"/>
                  <a:pt x="590" y="368"/>
                  <a:pt x="590" y="368"/>
                </a:cubicBezTo>
                <a:cubicBezTo>
                  <a:pt x="598" y="375"/>
                  <a:pt x="600" y="382"/>
                  <a:pt x="600" y="391"/>
                </a:cubicBezTo>
                <a:cubicBezTo>
                  <a:pt x="600" y="398"/>
                  <a:pt x="598" y="407"/>
                  <a:pt x="590" y="415"/>
                </a:cubicBezTo>
                <a:lnTo>
                  <a:pt x="409" y="5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8" name="Name - UserProfile" descr="{&quot;templafy&quot;:{&quot;id&quot;:&quot;d8342d73-8bc9-4c06-a0c0-835f0d0961b4&quot;}}" title="Name">
            <a:extLst>
              <a:ext uri="{FF2B5EF4-FFF2-40B4-BE49-F238E27FC236}">
                <a16:creationId xmlns:a16="http://schemas.microsoft.com/office/drawing/2014/main" id="{48E44496-55E8-4294-911F-B251C75DA10D}"/>
              </a:ext>
            </a:extLst>
          </p:cNvPr>
          <p:cNvSpPr/>
          <p:nvPr userDrawn="1"/>
        </p:nvSpPr>
        <p:spPr>
          <a:xfrm>
            <a:off x="539749" y="5239265"/>
            <a:ext cx="7477957" cy="38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2200" noProof="0" dirty="0" err="1">
                <a:solidFill>
                  <a:schemeClr val="tx1"/>
                </a:solidFill>
              </a:rPr>
              <a:t>Bent Horn Andersen</a:t>
            </a:r>
          </a:p>
        </p:txBody>
      </p:sp>
      <p:sp>
        <p:nvSpPr>
          <p:cNvPr id="19" name="Title - UserProfile" descr="{&quot;templafy&quot;:{&quot;id&quot;:&quot;15cb616a-b032-456c-9ffc-54b9bc5463c1&quot;}}" title="Title">
            <a:extLst>
              <a:ext uri="{FF2B5EF4-FFF2-40B4-BE49-F238E27FC236}">
                <a16:creationId xmlns:a16="http://schemas.microsoft.com/office/drawing/2014/main" id="{57BB749D-52D1-4A1C-9F75-1EC271B8438B}"/>
              </a:ext>
            </a:extLst>
          </p:cNvPr>
          <p:cNvSpPr/>
          <p:nvPr userDrawn="1"/>
        </p:nvSpPr>
        <p:spPr>
          <a:xfrm>
            <a:off x="539750" y="5628087"/>
            <a:ext cx="7477957" cy="340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2200" noProof="0" dirty="0" err="1">
                <a:solidFill>
                  <a:schemeClr val="tx1"/>
                </a:solidFill>
              </a:rPr>
              <a:t>Chefkonsulent</a:t>
            </a:r>
          </a:p>
        </p:txBody>
      </p:sp>
      <p:sp>
        <p:nvSpPr>
          <p:cNvPr id="20" name="GeneralDate" descr="{&quot;templafy&quot;:{&quot;id&quot;:&quot;568a46b5-807d-4e6e-8090-f1c032bb91b5&quot;}}" title="GeneralDate">
            <a:extLst>
              <a:ext uri="{FF2B5EF4-FFF2-40B4-BE49-F238E27FC236}">
                <a16:creationId xmlns:a16="http://schemas.microsoft.com/office/drawing/2014/main" id="{27BF579B-C90D-402D-95A6-F97633D783D2}"/>
              </a:ext>
            </a:extLst>
          </p:cNvPr>
          <p:cNvSpPr/>
          <p:nvPr userDrawn="1"/>
        </p:nvSpPr>
        <p:spPr>
          <a:xfrm>
            <a:off x="539750" y="5968314"/>
            <a:ext cx="7477957" cy="340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2200" noProof="0" dirty="0" err="1">
                <a:solidFill>
                  <a:schemeClr val="tx1"/>
                </a:solidFill>
              </a:rPr>
              <a:t>4. marts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836000"/>
            <a:ext cx="11109326" cy="2248627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="0" cap="all" baseline="0">
                <a:solidFill>
                  <a:schemeClr val="accent1"/>
                </a:solidFill>
                <a:latin typeface="DI Sans Office Black" panose="00000A00000000000000" pitchFamily="2" charset="0"/>
              </a:defRPr>
            </a:lvl1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to LINJER, </a:t>
            </a:r>
            <a:br>
              <a:rPr lang="en-GB" dirty="0"/>
            </a:br>
            <a:r>
              <a:rPr lang="en-GB" dirty="0"/>
              <a:t>dog max.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D4F83-2366-4E9B-B0AA-DE51DEAC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A4F879-C0D4-44D2-ACD5-0CA0F9AC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94533D-DF54-4AA4-B2D7-53AA5B48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71918335" name="LogoColor" descr="{&quot;templafy&quot;:{&quot;id&quot;:&quot;ec2e3dce-cf82-44b9-9b0a-539630f50de7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400" y="5817720"/>
            <a:ext cx="4539600" cy="712800"/>
          </a:xfrm>
          <a:prstGeom prst="rect">
            <a:avLst/>
          </a:prstGeom>
        </p:spPr>
      </p:pic>
      <p:sp>
        <p:nvSpPr>
          <p:cNvPr id="11" name="Pagenumber 30">
            <a:extLst>
              <a:ext uri="{FF2B5EF4-FFF2-40B4-BE49-F238E27FC236}">
                <a16:creationId xmlns:a16="http://schemas.microsoft.com/office/drawing/2014/main" id="{E36F1D8C-04F6-4E2E-A03E-2CB263C74170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600669" name="image" descr="{&quot;templafy&quot;:{&quot;id&quot;:&quot;9b7392f0-79d5-42e2-93c2-bd39fa85d728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6756" y="0"/>
            <a:ext cx="594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93200"/>
            <a:ext cx="11109324" cy="136319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overskrift</a:t>
            </a:r>
            <a:r>
              <a:rPr lang="en-US" dirty="0"/>
              <a:t> – max. to </a:t>
            </a:r>
            <a:r>
              <a:rPr lang="en-US" dirty="0" err="1"/>
              <a:t>linjer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349500"/>
            <a:ext cx="7248526" cy="363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</a:t>
            </a:r>
            <a:r>
              <a:rPr lang="en-GB" noProof="0" dirty="0" err="1"/>
              <a:t>indsætte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3A74802-E80F-458A-8A43-697769FA67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21874" y="2349500"/>
            <a:ext cx="3420000" cy="1926000"/>
          </a:xfrm>
          <a:noFill/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da-DK" noProof="0" dirty="0"/>
              <a:t>Klik på denne pladsholder og indsæt billede via Skyfish ikonet i Templafy vinduet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EE1D9E4-D1DF-400F-AD8A-F6AB801F56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6187233"/>
            <a:ext cx="3432174" cy="3636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5pPr>
          </a:lstStyle>
          <a:p>
            <a:pPr lvl="0"/>
            <a:r>
              <a:rPr lang="en-US" dirty="0" err="1"/>
              <a:t>Anfør</a:t>
            </a:r>
            <a:r>
              <a:rPr lang="en-US" dirty="0"/>
              <a:t> </a:t>
            </a:r>
            <a:r>
              <a:rPr lang="en-US" dirty="0" err="1"/>
              <a:t>anmærkning</a:t>
            </a:r>
            <a:r>
              <a:rPr lang="en-US" dirty="0"/>
              <a:t>, </a:t>
            </a:r>
            <a:r>
              <a:rPr lang="en-US" dirty="0" err="1"/>
              <a:t>kilde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kredittering</a:t>
            </a:r>
            <a:endParaRPr lang="en-US" dirty="0"/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401618447" name="LogoStandard" descr="{&quot;templafy&quot;:{&quot;id&quot;:&quot;242c9b6d-f010-499e-81be-adadea3bf2af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9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(gra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92298"/>
            <a:ext cx="11109324" cy="7935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overskrift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max.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1522192"/>
            <a:ext cx="11109326" cy="42467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graf som et </a:t>
            </a:r>
            <a:r>
              <a:rPr lang="da-DK" noProof="0" dirty="0" err="1"/>
              <a:t>billed</a:t>
            </a:r>
            <a:r>
              <a:rPr lang="da-DK" noProof="0" dirty="0"/>
              <a:t> fra Excel.</a:t>
            </a:r>
            <a:br>
              <a:rPr lang="da-DK" noProof="0" dirty="0"/>
            </a:br>
            <a:r>
              <a:rPr lang="da-DK" noProof="0" dirty="0"/>
              <a:t>Grafen kan også laves direkte i PowerPoint: </a:t>
            </a:r>
            <a:br>
              <a:rPr lang="da-DK" noProof="0" dirty="0"/>
            </a:br>
            <a:r>
              <a:rPr lang="da-DK" noProof="0" dirty="0"/>
              <a:t>1. Klik på DI fanen, </a:t>
            </a:r>
            <a:br>
              <a:rPr lang="da-DK" noProof="0" dirty="0"/>
            </a:br>
            <a:r>
              <a:rPr lang="da-DK" noProof="0" dirty="0"/>
              <a:t>2. </a:t>
            </a:r>
            <a:r>
              <a:rPr lang="da-DK" noProof="0" dirty="0" err="1"/>
              <a:t>Create</a:t>
            </a:r>
            <a:r>
              <a:rPr lang="da-DK" noProof="0" dirty="0"/>
              <a:t> Chart, </a:t>
            </a:r>
            <a:br>
              <a:rPr lang="da-DK" noProof="0" dirty="0"/>
            </a:br>
            <a:r>
              <a:rPr lang="da-DK" noProof="0" dirty="0"/>
              <a:t>3. Vælg efterfølgende Chart </a:t>
            </a:r>
            <a:r>
              <a:rPr lang="da-DK" noProof="0" dirty="0" err="1"/>
              <a:t>Color</a:t>
            </a:r>
            <a:r>
              <a:rPr lang="da-DK" noProof="0" dirty="0"/>
              <a:t>.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8B1870-3920-4E74-BA14-F75568939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6187232"/>
            <a:ext cx="3432174" cy="3636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5pPr>
          </a:lstStyle>
          <a:p>
            <a:pPr lvl="0"/>
            <a:r>
              <a:rPr lang="en-US" dirty="0" err="1"/>
              <a:t>Anfør</a:t>
            </a:r>
            <a:r>
              <a:rPr lang="en-US" dirty="0"/>
              <a:t> </a:t>
            </a:r>
            <a:r>
              <a:rPr lang="en-US" dirty="0" err="1"/>
              <a:t>anmærkning</a:t>
            </a:r>
            <a:r>
              <a:rPr lang="en-US" dirty="0"/>
              <a:t>, </a:t>
            </a:r>
            <a:r>
              <a:rPr lang="en-US" dirty="0" err="1"/>
              <a:t>kilde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kredittering</a:t>
            </a:r>
            <a:endParaRPr lang="en-US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641493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35465" name="image" descr="{&quot;templafy&quot;:{&quot;id&quot;:&quot;921aaaab-45ad-49f9-9d0e-561a5b18d3e7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6756" y="0"/>
            <a:ext cx="5947200" cy="68580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B1949515-7F1A-4A75-9EAB-0390FA701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overskrift</a:t>
            </a:r>
            <a:r>
              <a:rPr lang="en-US" dirty="0"/>
              <a:t> – max.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EAB373A-F556-47CE-B40B-D6636BD685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21873" y="2349500"/>
            <a:ext cx="3420001" cy="1926000"/>
          </a:xfrm>
          <a:noFill/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da-DK" noProof="0" dirty="0"/>
              <a:t>Klik på denne pladsholder og indsæt billede via Skyfish ikonet i Templafy vinduet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B24AE7-6241-4C9C-8DAC-ECD63A6E08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49" y="2349500"/>
            <a:ext cx="3420000" cy="1926000"/>
          </a:xfrm>
          <a:noFill/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da-DK" noProof="0" dirty="0"/>
              <a:t>Klik på denne pladsholder og indsæt billede via Skyfish ikonet i Templafy vinduet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75B1A5C-DD9D-44CB-A8E4-438F9E2B5D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67213" y="2349500"/>
            <a:ext cx="3421062" cy="1926000"/>
          </a:xfrm>
          <a:noFill/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da-DK" noProof="0" dirty="0"/>
              <a:t>Klik på denne pladsholder og indsæt billede via Skyfish ikonet i Templafy vinduet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93CF1-2FB8-4295-8EE3-47DFFD0ACAA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9749" y="4275499"/>
            <a:ext cx="3420000" cy="1493475"/>
          </a:xfrm>
        </p:spPr>
        <p:txBody>
          <a:bodyPr tIns="180000"/>
          <a:lstStyle>
            <a:lvl1pPr marL="0" indent="0">
              <a:buNone/>
              <a:defRPr/>
            </a:lvl1pPr>
            <a:lvl2pPr marL="450000" indent="0">
              <a:buNone/>
              <a:defRPr/>
            </a:lvl2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FFB44E-6734-463A-99D5-508165ECA8B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66799" y="4275499"/>
            <a:ext cx="3420000" cy="1493476"/>
          </a:xfrm>
        </p:spPr>
        <p:txBody>
          <a:bodyPr tIns="180000"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53ADEB9-01FE-42AB-B92C-06FD4D6CA2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8012" y="4275499"/>
            <a:ext cx="3421062" cy="1493475"/>
          </a:xfrm>
        </p:spPr>
        <p:txBody>
          <a:bodyPr tIns="180000"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AAEB967-D967-4E08-AD83-04BFF3D0E9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1" y="6187233"/>
            <a:ext cx="3432174" cy="3636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00"/>
            </a:lvl5pPr>
          </a:lstStyle>
          <a:p>
            <a:pPr lvl="0"/>
            <a:r>
              <a:rPr lang="en-US" dirty="0" err="1"/>
              <a:t>Anfør</a:t>
            </a:r>
            <a:r>
              <a:rPr lang="en-US" dirty="0"/>
              <a:t> </a:t>
            </a:r>
            <a:r>
              <a:rPr lang="en-US" dirty="0" err="1"/>
              <a:t>anmærkning</a:t>
            </a:r>
            <a:r>
              <a:rPr lang="en-US" dirty="0"/>
              <a:t>, </a:t>
            </a:r>
            <a:r>
              <a:rPr lang="en-US" dirty="0" err="1"/>
              <a:t>kilde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kredittering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59E6B-1680-4BE4-9828-BAFA198F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22EAA-35F0-4569-A659-A62E5652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CBF0F-0D4F-4D6B-9845-7DE10415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60565163" name="LogoStandard" descr="{&quot;templafy&quot;:{&quot;id&quot;:&quot;3dd86e3a-8a68-4069-ab49-cbd7beea55f0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7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lyst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539751"/>
            <a:ext cx="11109326" cy="1914082"/>
          </a:xfrm>
        </p:spPr>
        <p:txBody>
          <a:bodyPr anchor="t" anchorCtr="0">
            <a:noAutofit/>
          </a:bodyPr>
          <a:lstStyle>
            <a:lvl1pPr algn="l">
              <a:lnSpc>
                <a:spcPct val="95000"/>
              </a:lnSpc>
              <a:defRPr sz="4200" cap="none" baseline="0">
                <a:latin typeface="+mj-lt"/>
              </a:defRPr>
            </a:lvl1pPr>
          </a:lstStyle>
          <a:p>
            <a:r>
              <a:rPr lang="da-DK" dirty="0"/>
              <a:t>Overskriften flyttes op </a:t>
            </a:r>
            <a:br>
              <a:rPr lang="da-DK" dirty="0"/>
            </a:br>
            <a:r>
              <a:rPr lang="da-DK" dirty="0"/>
              <a:t>eller ned afhængig af motiv </a:t>
            </a:r>
            <a:br>
              <a:rPr lang="da-DK" dirty="0"/>
            </a:br>
            <a:r>
              <a:rPr lang="da-DK" dirty="0"/>
              <a:t>i foto. Max. 3 linjers tekst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BF48F6-1D9E-45BC-9597-F103FF4309FF}"/>
              </a:ext>
            </a:extLst>
          </p:cNvPr>
          <p:cNvSpPr txBox="1"/>
          <p:nvPr userDrawn="1"/>
        </p:nvSpPr>
        <p:spPr>
          <a:xfrm>
            <a:off x="0" y="-228599"/>
            <a:ext cx="1221352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 err="1"/>
              <a:t>Slidet</a:t>
            </a:r>
            <a:r>
              <a:rPr lang="da-DK" sz="1100" dirty="0"/>
              <a:t> bruger</a:t>
            </a:r>
            <a:r>
              <a:rPr lang="da-DK" sz="1100" b="1" dirty="0"/>
              <a:t> lyst </a:t>
            </a:r>
            <a:r>
              <a:rPr lang="da-DK" sz="1100" dirty="0"/>
              <a:t>baggrundsbillede. Indsæt et nyt: Klik på </a:t>
            </a:r>
            <a:r>
              <a:rPr lang="da-DK" sz="1100" b="1" dirty="0"/>
              <a:t>Baggrundsbilleder </a:t>
            </a:r>
            <a:r>
              <a:rPr lang="da-DK" sz="1100" dirty="0"/>
              <a:t>ikonet i Templafy vinduet, vælg ved at klikke én gang. Vent og vælg knappen </a:t>
            </a:r>
            <a:r>
              <a:rPr lang="da-DK" sz="1100" b="1" dirty="0"/>
              <a:t>Select Image as Background </a:t>
            </a:r>
            <a:r>
              <a:rPr lang="da-DK" sz="1100" dirty="0"/>
              <a:t>under DI fanen. </a:t>
            </a:r>
            <a:endParaRPr lang="en-GB" sz="1100" dirty="0"/>
          </a:p>
        </p:txBody>
      </p:sp>
      <p:pic>
        <p:nvPicPr>
          <p:cNvPr id="1317331954" name="LogoStandard" descr="{&quot;templafy&quot;:{&quot;id&quot;:&quot;b300c59b-9e57-4aad-88d1-01eadaf16158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93AA5-FB1A-4BE5-9D75-EAE8F36C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85542D-E470-4262-B221-3E175E25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agenumber 30">
            <a:extLst>
              <a:ext uri="{FF2B5EF4-FFF2-40B4-BE49-F238E27FC236}">
                <a16:creationId xmlns:a16="http://schemas.microsoft.com/office/drawing/2014/main" id="{132B558D-E81E-4986-A329-383B626AE5FB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mørkt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539751"/>
            <a:ext cx="11109326" cy="1914082"/>
          </a:xfrm>
        </p:spPr>
        <p:txBody>
          <a:bodyPr anchor="t" anchorCtr="0">
            <a:noAutofit/>
          </a:bodyPr>
          <a:lstStyle>
            <a:lvl1pPr algn="l">
              <a:lnSpc>
                <a:spcPct val="95000"/>
              </a:lnSpc>
              <a:defRPr sz="4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dirty="0"/>
              <a:t>Overskriften flyttes op </a:t>
            </a:r>
            <a:br>
              <a:rPr lang="da-DK" dirty="0"/>
            </a:br>
            <a:r>
              <a:rPr lang="da-DK" dirty="0"/>
              <a:t>eller ned afhængig af motiv </a:t>
            </a:r>
            <a:br>
              <a:rPr lang="da-DK" dirty="0"/>
            </a:br>
            <a:r>
              <a:rPr lang="da-DK" dirty="0"/>
              <a:t>i foto. Max. 3 linjers tekst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53E8CBF7-0847-4ADA-99A4-B1144861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343A9880-ED3B-46FF-AC17-34410DFE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C72077E6-2070-4E74-9A60-0EA64E9D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15B818-AFD0-4AE7-843C-187A96364FE9}"/>
              </a:ext>
            </a:extLst>
          </p:cNvPr>
          <p:cNvSpPr txBox="1"/>
          <p:nvPr userDrawn="1"/>
        </p:nvSpPr>
        <p:spPr>
          <a:xfrm>
            <a:off x="0" y="-228599"/>
            <a:ext cx="1221352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 err="1"/>
              <a:t>Slidet</a:t>
            </a:r>
            <a:r>
              <a:rPr lang="da-DK" sz="1100" dirty="0"/>
              <a:t> bruger </a:t>
            </a:r>
            <a:r>
              <a:rPr lang="da-DK" sz="1100" b="1" dirty="0"/>
              <a:t>mørkt</a:t>
            </a:r>
            <a:r>
              <a:rPr lang="da-DK" sz="1100" dirty="0"/>
              <a:t> baggrundsbillede. Indsæt et nyt: Klik på </a:t>
            </a:r>
            <a:r>
              <a:rPr lang="da-DK" sz="1100" b="1" dirty="0"/>
              <a:t>Baggrundsbilleder</a:t>
            </a:r>
            <a:r>
              <a:rPr lang="da-DK" sz="1100" dirty="0"/>
              <a:t> ikonet i Templafy vinduet, vælg ved at klikke én gang. Vent og vælg knappen </a:t>
            </a:r>
            <a:r>
              <a:rPr lang="da-DK" sz="1100" b="1" dirty="0"/>
              <a:t>Select Image as Background </a:t>
            </a:r>
            <a:r>
              <a:rPr lang="da-DK" sz="1100" dirty="0"/>
              <a:t>under DI fanen. </a:t>
            </a:r>
            <a:endParaRPr lang="en-GB" sz="1100" dirty="0"/>
          </a:p>
        </p:txBody>
      </p:sp>
      <p:pic>
        <p:nvPicPr>
          <p:cNvPr id="263274251" name="LogoStandardNeg" descr="{&quot;templafy&quot;:{&quot;id&quot;:&quot;03694240-6adc-472a-8a36-b58cf80ceb51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  <p:sp>
        <p:nvSpPr>
          <p:cNvPr id="10" name="Pagenumber 30">
            <a:extLst>
              <a:ext uri="{FF2B5EF4-FFF2-40B4-BE49-F238E27FC236}">
                <a16:creationId xmlns:a16="http://schemas.microsoft.com/office/drawing/2014/main" id="{EC0E8672-9DBD-48CA-9A71-BACFE2B3FDA8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9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A, lyst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C072-92FE-47C7-AEC8-C4908216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-1"/>
            <a:ext cx="5760000" cy="6861600"/>
          </a:xfrm>
          <a:solidFill>
            <a:schemeClr val="accent1">
              <a:alpha val="75000"/>
            </a:schemeClr>
          </a:solidFill>
        </p:spPr>
        <p:txBody>
          <a:bodyPr lIns="360000" tIns="486000" rIns="360000"/>
          <a:lstStyle>
            <a:lvl1pPr>
              <a:lnSpc>
                <a:spcPct val="90000"/>
              </a:lnSpc>
              <a:defRPr sz="3600" b="0" cap="all" baseline="0">
                <a:solidFill>
                  <a:schemeClr val="bg1"/>
                </a:solidFill>
                <a:latin typeface="DI Sans Office Black" panose="00000A00000000000000" pitchFamily="2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A7C7D9-52CA-47B6-BD93-C4B35D9C2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2349500"/>
            <a:ext cx="5760000" cy="3867150"/>
          </a:xfrm>
        </p:spPr>
        <p:txBody>
          <a:bodyPr lIns="360000" rIns="360000"/>
          <a:lstStyle>
            <a:lvl1pPr marL="0" indent="0">
              <a:buFont typeface="Arial" panose="020B0604020202020204" pitchFamily="34" charset="0"/>
              <a:buChar char="​"/>
              <a:defRPr sz="2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800"/>
              </a:spcBef>
              <a:buFont typeface="Arial" panose="020B0604020202020204" pitchFamily="34" charset="0"/>
              <a:buChar char="​"/>
              <a:defRPr i="1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Char char="​"/>
              <a:defRPr i="1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Char char="​"/>
              <a:defRPr i="1">
                <a:solidFill>
                  <a:schemeClr val="bg1"/>
                </a:solidFill>
                <a:latin typeface="+mj-lt"/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linjer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ENTER for tom </a:t>
            </a:r>
            <a:r>
              <a:rPr lang="en-US" dirty="0" err="1"/>
              <a:t>linje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TAB for at </a:t>
            </a:r>
            <a:r>
              <a:rPr lang="en-US" dirty="0" err="1"/>
              <a:t>indsætte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virksomhed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korrekt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style.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C3F19-946F-484F-9DFF-61BECB84B347}"/>
              </a:ext>
            </a:extLst>
          </p:cNvPr>
          <p:cNvSpPr txBox="1"/>
          <p:nvPr userDrawn="1"/>
        </p:nvSpPr>
        <p:spPr>
          <a:xfrm>
            <a:off x="0" y="-228599"/>
            <a:ext cx="1221352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noProof="1"/>
              <a:t>Slidet bruger</a:t>
            </a:r>
            <a:r>
              <a:rPr lang="da-DK" sz="1100" b="1" noProof="1"/>
              <a:t> lyst </a:t>
            </a:r>
            <a:r>
              <a:rPr lang="da-DK" sz="1100" noProof="1"/>
              <a:t>baggrundsbillede. Indsæt et nyt: Klik på </a:t>
            </a:r>
            <a:r>
              <a:rPr lang="da-DK" sz="1100" b="1" noProof="1"/>
              <a:t>Baggrundsbilleder </a:t>
            </a:r>
            <a:r>
              <a:rPr lang="da-DK" sz="1100" noProof="1"/>
              <a:t>ikonet i Templafy vinduet, vælg ved at klikke én gang. Vent og vælg knappen </a:t>
            </a:r>
            <a:r>
              <a:rPr lang="da-DK" sz="1100" b="1" noProof="1"/>
              <a:t>Select Image as Background </a:t>
            </a:r>
            <a:r>
              <a:rPr lang="da-DK" sz="1100" noProof="1"/>
              <a:t>under DI fanen.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5F783-73A4-4EC9-B796-CE142EAE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F7EA2-9B51-44FE-9A19-52F44E1F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5DBB-3C5C-4A71-B3D9-6591464C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38414011" name="image" descr="{&quot;templafy&quot;:{&quot;id&quot;:&quot;f98bb6fe-a1a9-405d-aaaf-5c3c5d097855&quot;}}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  <p:sp>
        <p:nvSpPr>
          <p:cNvPr id="11" name="Pagenumber 30">
            <a:extLst>
              <a:ext uri="{FF2B5EF4-FFF2-40B4-BE49-F238E27FC236}">
                <a16:creationId xmlns:a16="http://schemas.microsoft.com/office/drawing/2014/main" id="{83FB32AC-CAED-4387-8773-5234BC5EAFD5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1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754190" name="LogoStandard" descr="{&quot;templafy&quot;:{&quot;id&quot;:&quot;714e1975-4324-425f-aff5-2def85ed6b27&quot;}}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124400" y="5817600"/>
            <a:ext cx="4539600" cy="712800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92297"/>
            <a:ext cx="11109324" cy="13631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349500"/>
            <a:ext cx="7248526" cy="3635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Førsteniveau</a:t>
            </a:r>
            <a:r>
              <a:rPr lang="en-GB" noProof="0" dirty="0"/>
              <a:t> = Bullet </a:t>
            </a:r>
            <a:r>
              <a:rPr lang="en-GB" noProof="0" dirty="0" err="1"/>
              <a:t>tekst</a:t>
            </a:r>
            <a:r>
              <a:rPr lang="en-GB" noProof="0" dirty="0"/>
              <a:t> 1</a:t>
            </a:r>
          </a:p>
          <a:p>
            <a:pPr lvl="1"/>
            <a:r>
              <a:rPr lang="en-GB" noProof="0" dirty="0" err="1"/>
              <a:t>Andetniveau</a:t>
            </a:r>
            <a:r>
              <a:rPr lang="en-GB" noProof="0" dirty="0"/>
              <a:t> = Bullet </a:t>
            </a:r>
            <a:r>
              <a:rPr lang="en-GB" noProof="0" dirty="0" err="1"/>
              <a:t>tekst</a:t>
            </a:r>
            <a:r>
              <a:rPr lang="en-GB" noProof="0" dirty="0"/>
              <a:t> 2</a:t>
            </a:r>
          </a:p>
          <a:p>
            <a:pPr lvl="2"/>
            <a:r>
              <a:rPr lang="en-GB" noProof="0" dirty="0" err="1"/>
              <a:t>Tredjeniveau</a:t>
            </a:r>
            <a:r>
              <a:rPr lang="en-GB" noProof="0" dirty="0"/>
              <a:t> = Bullet </a:t>
            </a:r>
            <a:r>
              <a:rPr lang="en-GB" noProof="0" dirty="0" err="1"/>
              <a:t>tekst</a:t>
            </a:r>
            <a:r>
              <a:rPr lang="en-GB" noProof="0" dirty="0"/>
              <a:t> 3</a:t>
            </a:r>
          </a:p>
          <a:p>
            <a:pPr lvl="3"/>
            <a:r>
              <a:rPr lang="en-GB" noProof="0" dirty="0" err="1"/>
              <a:t>Fjerdeniveau</a:t>
            </a:r>
            <a:r>
              <a:rPr lang="en-GB" noProof="0" dirty="0"/>
              <a:t> = Bullet </a:t>
            </a:r>
            <a:r>
              <a:rPr lang="en-GB" noProof="0" dirty="0" err="1"/>
              <a:t>tekst</a:t>
            </a:r>
            <a:r>
              <a:rPr lang="en-GB" noProof="0" dirty="0"/>
              <a:t> 4</a:t>
            </a:r>
          </a:p>
          <a:p>
            <a:pPr lvl="4"/>
            <a:r>
              <a:rPr lang="en-GB" noProof="0" dirty="0" err="1"/>
              <a:t>Femteniveau</a:t>
            </a:r>
            <a:r>
              <a:rPr lang="en-GB" noProof="0" dirty="0"/>
              <a:t> = </a:t>
            </a:r>
            <a:r>
              <a:rPr lang="en-GB" noProof="0" dirty="0" err="1"/>
              <a:t>Kommentarer</a:t>
            </a:r>
            <a:endParaRPr lang="en-GB" noProof="0" dirty="0"/>
          </a:p>
          <a:p>
            <a:pPr lvl="5"/>
            <a:r>
              <a:rPr lang="en-GB" noProof="0" dirty="0" err="1"/>
              <a:t>Sjetteniveau</a:t>
            </a:r>
            <a:r>
              <a:rPr lang="en-GB" noProof="0" dirty="0"/>
              <a:t> = </a:t>
            </a:r>
            <a:r>
              <a:rPr lang="en-GB" noProof="0" dirty="0" err="1"/>
              <a:t>Brød</a:t>
            </a:r>
            <a:endParaRPr lang="en-GB" noProof="0" dirty="0"/>
          </a:p>
          <a:p>
            <a:pPr lvl="6"/>
            <a:r>
              <a:rPr lang="en-GB" noProof="0" dirty="0" err="1"/>
              <a:t>Syvendeniveau</a:t>
            </a:r>
            <a:r>
              <a:rPr lang="en-GB" noProof="0" dirty="0"/>
              <a:t> = </a:t>
            </a:r>
            <a:r>
              <a:rPr lang="en-GB" noProof="0" dirty="0" err="1"/>
              <a:t>Titel</a:t>
            </a:r>
            <a:endParaRPr lang="en-GB" noProof="0" dirty="0"/>
          </a:p>
          <a:p>
            <a:pPr lvl="7"/>
            <a:r>
              <a:rPr lang="en-GB" noProof="0" dirty="0" err="1"/>
              <a:t>Ottende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= </a:t>
            </a:r>
            <a:r>
              <a:rPr lang="en-GB" noProof="0" dirty="0" err="1"/>
              <a:t>Citat</a:t>
            </a:r>
            <a:endParaRPr lang="en-GB" noProof="0" dirty="0"/>
          </a:p>
          <a:p>
            <a:pPr lvl="8"/>
            <a:r>
              <a:rPr lang="en-GB" noProof="0" dirty="0" err="1"/>
              <a:t>Niende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 = </a:t>
            </a:r>
            <a:r>
              <a:rPr lang="en-GB" noProof="0" dirty="0" err="1"/>
              <a:t>Navn</a:t>
            </a:r>
            <a:endParaRPr lang="en-GB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agenumber 30">
            <a:extLst>
              <a:ext uri="{FF2B5EF4-FFF2-40B4-BE49-F238E27FC236}">
                <a16:creationId xmlns:a16="http://schemas.microsoft.com/office/drawing/2014/main" id="{C6BF6B8C-C07B-4BFC-AA15-0E38505E2A74}"/>
              </a:ext>
            </a:extLst>
          </p:cNvPr>
          <p:cNvSpPr txBox="1">
            <a:spLocks/>
          </p:cNvSpPr>
          <p:nvPr userDrawn="1"/>
        </p:nvSpPr>
        <p:spPr>
          <a:xfrm>
            <a:off x="1" y="6498000"/>
            <a:ext cx="539750" cy="360000"/>
          </a:xfrm>
          <a:prstGeom prst="rect">
            <a:avLst/>
          </a:prstGeom>
        </p:spPr>
        <p:txBody>
          <a:bodyPr wrap="none" lIns="180000" tIns="0" rIns="0" bIns="18000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900" i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4200" kern="1200" cap="all" baseline="0">
                <a:solidFill>
                  <a:schemeClr val="tx1"/>
                </a:solidFill>
                <a:latin typeface="DI Sans Office Heavy" panose="02000903000000020003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1E1E1"/>
              </a:buClr>
              <a:buFont typeface="Arial" panose="020B0604020202020204" pitchFamily="34" charset="0"/>
              <a:buChar char="​"/>
              <a:defRPr sz="2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fld id="{BBA1BF10-FBCF-4999-8E8A-7F4856418B7F}" type="slidenum">
              <a:rPr lang="en-US" smtClean="0">
                <a:solidFill>
                  <a:srgbClr val="D0D0D0"/>
                </a:solidFill>
              </a:rPr>
              <a:pPr algn="l"/>
              <a:t>‹#›</a:t>
            </a:fld>
            <a:endParaRPr lang="en-US" dirty="0">
              <a:solidFill>
                <a:srgbClr val="D0D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5" r:id="rId2"/>
    <p:sldLayoutId id="2147483746" r:id="rId3"/>
    <p:sldLayoutId id="2147483741" r:id="rId4"/>
    <p:sldLayoutId id="2147483754" r:id="rId5"/>
    <p:sldLayoutId id="2147483748" r:id="rId6"/>
    <p:sldLayoutId id="2147483749" r:id="rId7"/>
    <p:sldLayoutId id="2147483750" r:id="rId8"/>
    <p:sldLayoutId id="2147483751" r:id="rId9"/>
    <p:sldLayoutId id="2147483755" r:id="rId10"/>
    <p:sldLayoutId id="2147483752" r:id="rId11"/>
    <p:sldLayoutId id="2147483753" r:id="rId12"/>
    <p:sldLayoutId id="2147483756" r:id="rId13"/>
    <p:sldLayoutId id="2147483757" r:id="rId14"/>
    <p:sldLayoutId id="2147483743" r:id="rId15"/>
    <p:sldLayoutId id="2147483744" r:id="rId16"/>
    <p:sldLayoutId id="2147483758" r:id="rId17"/>
    <p:sldLayoutId id="2147483759" r:id="rId18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rgbClr val="E1E1E1"/>
        </a:buClr>
        <a:buFont typeface="DI Sans Office" panose="02000503000000020003" pitchFamily="2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02000" indent="-252000" algn="l" defTabSz="914400" rtl="0" eaLnBrk="1" latinLnBrk="0" hangingPunct="1">
        <a:lnSpc>
          <a:spcPct val="100000"/>
        </a:lnSpc>
        <a:spcBef>
          <a:spcPts val="600"/>
        </a:spcBef>
        <a:buClr>
          <a:srgbClr val="E1E1E1"/>
        </a:buClr>
        <a:buFont typeface="DI Sans Office" panose="02000503000000020003" pitchFamily="2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225" indent="-252000" algn="l" defTabSz="914400" rtl="0" eaLnBrk="1" latinLnBrk="0" hangingPunct="1">
        <a:lnSpc>
          <a:spcPct val="100000"/>
        </a:lnSpc>
        <a:spcBef>
          <a:spcPts val="600"/>
        </a:spcBef>
        <a:buClr>
          <a:srgbClr val="E1E1E1"/>
        </a:buClr>
        <a:buFont typeface="DI Sans Office" panose="02000503000000020003" pitchFamily="2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900" indent="-250825" algn="l" defTabSz="914400" rtl="0" eaLnBrk="1" latinLnBrk="0" hangingPunct="1">
        <a:lnSpc>
          <a:spcPct val="100000"/>
        </a:lnSpc>
        <a:spcBef>
          <a:spcPts val="600"/>
        </a:spcBef>
        <a:buClr>
          <a:srgbClr val="E1E1E1"/>
        </a:buClr>
        <a:buFont typeface="DI Sans Office" panose="02000503000000020003" pitchFamily="2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E1E1E1"/>
        </a:buClr>
        <a:buFont typeface="Arial" panose="020B0604020202020204" pitchFamily="34" charset="0"/>
        <a:buChar char="​"/>
        <a:defRPr sz="3200" i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E1E1E1"/>
        </a:buClr>
        <a:buFont typeface="Arial" panose="020B0604020202020204" pitchFamily="34" charset="0"/>
        <a:buChar char="​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E1E1E1"/>
        </a:buClr>
        <a:buFont typeface="Arial" panose="020B0604020202020204" pitchFamily="34" charset="0"/>
        <a:buChar char="​"/>
        <a:defRPr sz="4200" kern="1200" cap="all" baseline="0">
          <a:solidFill>
            <a:schemeClr val="tx1"/>
          </a:solidFill>
          <a:latin typeface="DI Sans Office Black" panose="00000A00000000000000" pitchFamily="2" charset="0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E1E1E1"/>
        </a:buClr>
        <a:buFont typeface="Arial" panose="020B0604020202020204" pitchFamily="34" charset="0"/>
        <a:buChar char="​"/>
        <a:defRPr sz="2600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E1E1E1"/>
        </a:buClr>
        <a:buFont typeface="Arial" panose="020B0604020202020204" pitchFamily="34" charset="0"/>
        <a:buChar char="​"/>
        <a:defRPr sz="2200" i="1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0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pos="7338" userDrawn="1">
          <p15:clr>
            <a:srgbClr val="F26B43"/>
          </p15:clr>
        </p15:guide>
        <p15:guide id="5" orient="horz" pos="3916" userDrawn="1">
          <p15:clr>
            <a:srgbClr val="F26B43"/>
          </p15:clr>
        </p15:guide>
        <p15:guide id="6" orient="horz" pos="1480" userDrawn="1">
          <p15:clr>
            <a:srgbClr val="F26B43"/>
          </p15:clr>
        </p15:guide>
        <p15:guide id="7" pos="2502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4906" userDrawn="1">
          <p15:clr>
            <a:srgbClr val="F26B43"/>
          </p15:clr>
        </p15:guide>
        <p15:guide id="10" pos="5178" userDrawn="1">
          <p15:clr>
            <a:srgbClr val="F26B43"/>
          </p15:clr>
        </p15:guide>
        <p15:guide id="11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gi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gif"/><Relationship Id="rId5" Type="http://schemas.openxmlformats.org/officeDocument/2006/relationships/image" Target="../media/image12.gif"/><Relationship Id="rId10" Type="http://schemas.openxmlformats.org/officeDocument/2006/relationships/image" Target="../media/image19.emf"/><Relationship Id="rId4" Type="http://schemas.openxmlformats.org/officeDocument/2006/relationships/image" Target="../media/image14.gi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2DE9E2-59B9-4FEE-ABC8-EEBF54489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Nye krav om kemisk risikovurdering?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16180-BC02-4B9F-88A9-37838D6C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2FCE7-1CD5-4CD1-8617-B16556FA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98F56-93CB-4FE1-84C2-129EC346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9448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48989" y="1979787"/>
            <a:ext cx="10894023" cy="3761995"/>
          </a:xfrm>
        </p:spPr>
        <p:txBody>
          <a:bodyPr/>
          <a:lstStyle/>
          <a:p>
            <a:r>
              <a:rPr lang="da-DK" sz="2133" dirty="0"/>
              <a:t>Instruktionen er som udgangspunkt </a:t>
            </a:r>
            <a:r>
              <a:rPr lang="da-DK" sz="2133" b="1" dirty="0"/>
              <a:t>mundtligt</a:t>
            </a:r>
            <a:r>
              <a:rPr lang="da-DK" sz="2133" dirty="0"/>
              <a:t>, som kan </a:t>
            </a:r>
            <a:r>
              <a:rPr lang="da-DK" sz="2133" b="1" dirty="0"/>
              <a:t>understøttes af skriftlig information</a:t>
            </a:r>
            <a:r>
              <a:rPr lang="da-DK" sz="2133" dirty="0"/>
              <a:t> – skal ske inden opstart</a:t>
            </a:r>
          </a:p>
          <a:p>
            <a:r>
              <a:rPr lang="da-DK" sz="2133" dirty="0"/>
              <a:t>baseret på </a:t>
            </a:r>
            <a:r>
              <a:rPr lang="da-DK" sz="2133" b="1" dirty="0"/>
              <a:t>den kemiske risikovurdering</a:t>
            </a:r>
          </a:p>
          <a:p>
            <a:r>
              <a:rPr lang="da-DK" sz="2133" dirty="0"/>
              <a:t>Instruktionsmetode tilpasses den enkelte virksomhed og den enkelte medarbejder - </a:t>
            </a:r>
            <a:r>
              <a:rPr lang="da-DK" sz="2133" b="1" dirty="0"/>
              <a:t>metodefrihed</a:t>
            </a:r>
            <a:r>
              <a:rPr lang="da-DK" sz="2133" dirty="0"/>
              <a:t>,</a:t>
            </a:r>
          </a:p>
          <a:p>
            <a:r>
              <a:rPr lang="da-DK" sz="2133" dirty="0"/>
              <a:t>Instruktionen skal </a:t>
            </a:r>
            <a:r>
              <a:rPr lang="da-DK" sz="2133" b="1" dirty="0"/>
              <a:t>gentages</a:t>
            </a:r>
            <a:r>
              <a:rPr lang="da-DK" sz="2133" dirty="0"/>
              <a:t> </a:t>
            </a:r>
            <a:r>
              <a:rPr lang="da-DK" sz="2133" u="sng" dirty="0"/>
              <a:t>jævnligt </a:t>
            </a:r>
            <a:r>
              <a:rPr lang="da-DK" sz="2133" dirty="0"/>
              <a:t>og ved kræftfremkaldende stoffer </a:t>
            </a:r>
            <a:r>
              <a:rPr lang="da-DK" sz="2133" u="sng" dirty="0"/>
              <a:t>regelmæssigt</a:t>
            </a:r>
            <a:r>
              <a:rPr lang="da-DK" sz="2133" dirty="0"/>
              <a:t>!</a:t>
            </a:r>
          </a:p>
          <a:p>
            <a:r>
              <a:rPr lang="da-DK" sz="2133" dirty="0"/>
              <a:t>Arbejdsgiveren skal løbende </a:t>
            </a:r>
            <a:r>
              <a:rPr lang="da-DK" sz="2133" b="1" dirty="0"/>
              <a:t>føre tilsyn</a:t>
            </a:r>
            <a:r>
              <a:rPr lang="da-DK" sz="2133" dirty="0"/>
              <a:t>. Hvis arbejdsgiveren konstaterer problemer skal risikovurderingen revideres (</a:t>
            </a:r>
            <a:r>
              <a:rPr lang="da-DK" sz="2133" dirty="0" err="1"/>
              <a:t>APV’ens</a:t>
            </a:r>
            <a:r>
              <a:rPr lang="da-DK" sz="2133" dirty="0"/>
              <a:t> handlingsplan)</a:t>
            </a:r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59122" y="976757"/>
            <a:ext cx="11332879" cy="352456"/>
          </a:xfrm>
        </p:spPr>
        <p:txBody>
          <a:bodyPr/>
          <a:lstStyle/>
          <a:p>
            <a:r>
              <a:rPr lang="da-DK" dirty="0"/>
              <a:t>Øget fokus på instruktion</a:t>
            </a:r>
            <a:endParaRPr lang="da-DK" sz="20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7F88D-8B23-42FD-BDFD-4869E276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267" y="4750124"/>
            <a:ext cx="1568468" cy="19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78C6-1EC6-47D9-AD14-D5B93D6B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733" dirty="0"/>
              <a:t>Nye kemiske formkrav - Øget fokus på instruktion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9C69-FCA8-4D83-AC49-9A230C1C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670" y="1367138"/>
            <a:ext cx="7248526" cy="3635375"/>
          </a:xfrm>
        </p:spPr>
        <p:txBody>
          <a:bodyPr/>
          <a:lstStyle/>
          <a:p>
            <a:pPr marL="0" indent="0">
              <a:buNone/>
            </a:pPr>
            <a:r>
              <a:rPr lang="da-DK" sz="1867" dirty="0"/>
              <a:t>De ansatte skal modtage </a:t>
            </a:r>
            <a:r>
              <a:rPr lang="da-DK" sz="1867" b="1" dirty="0"/>
              <a:t>mundtlig</a:t>
            </a:r>
            <a:r>
              <a:rPr lang="da-DK" sz="1867" dirty="0"/>
              <a:t> oplæring og instruktion, som basereres på </a:t>
            </a:r>
            <a:r>
              <a:rPr lang="da-DK" sz="1867" dirty="0" err="1"/>
              <a:t>APV’en</a:t>
            </a:r>
            <a:r>
              <a:rPr lang="da-DK" sz="1867" dirty="0"/>
              <a:t>. Instruktionen skal indeholde følgende temaer (erstatter </a:t>
            </a:r>
            <a:r>
              <a:rPr lang="da-DK" sz="1867" dirty="0" err="1"/>
              <a:t>APB’ens</a:t>
            </a:r>
            <a:r>
              <a:rPr lang="da-DK" sz="1867" dirty="0"/>
              <a:t> 12 punkter): </a:t>
            </a:r>
          </a:p>
          <a:p>
            <a:pPr marL="0" indent="0">
              <a:buNone/>
            </a:pPr>
            <a:endParaRPr lang="da-DK" sz="1867" dirty="0"/>
          </a:p>
          <a:p>
            <a:pPr marL="457189" indent="-457189">
              <a:buFont typeface="+mj-lt"/>
              <a:buAutoNum type="arabicPeriod"/>
            </a:pPr>
            <a:r>
              <a:rPr lang="da-DK" sz="1867" b="1" dirty="0"/>
              <a:t>De farlige stoffer og materialer</a:t>
            </a:r>
            <a:r>
              <a:rPr lang="da-DK" sz="1867" dirty="0"/>
              <a:t>, der findes på arbejdspladsen, </a:t>
            </a:r>
          </a:p>
          <a:p>
            <a:pPr marL="457189" indent="-457189">
              <a:buFont typeface="+mj-lt"/>
              <a:buAutoNum type="arabicPeriod"/>
            </a:pPr>
            <a:r>
              <a:rPr lang="da-DK" sz="1867" b="1" dirty="0"/>
              <a:t>Opbevaring</a:t>
            </a:r>
            <a:r>
              <a:rPr lang="da-DK" sz="1867" dirty="0"/>
              <a:t>: Hvordan stoffer håndteres og opbevares sikkert,</a:t>
            </a:r>
          </a:p>
          <a:p>
            <a:pPr marL="457189" indent="-457189">
              <a:buFont typeface="+mj-lt"/>
              <a:buAutoNum type="arabicPeriod"/>
            </a:pPr>
            <a:r>
              <a:rPr lang="da-DK" sz="1867" b="1" dirty="0"/>
              <a:t>Korrekt brug</a:t>
            </a:r>
            <a:r>
              <a:rPr lang="da-DK" sz="1867" dirty="0"/>
              <a:t>. Sikkerhedsforanstaltninger under arbejdet, herunder brug af værnemidler</a:t>
            </a:r>
          </a:p>
          <a:p>
            <a:pPr marL="457189" indent="-457189">
              <a:buFont typeface="+mj-lt"/>
              <a:buAutoNum type="arabicPeriod"/>
            </a:pPr>
            <a:r>
              <a:rPr lang="da-DK" sz="1867" b="1" dirty="0"/>
              <a:t>Uheld</a:t>
            </a:r>
            <a:r>
              <a:rPr lang="da-DK" sz="1867" dirty="0"/>
              <a:t>: Foranstaltninger ved uheld, spild, brand mv. </a:t>
            </a:r>
          </a:p>
          <a:p>
            <a:pPr marL="457189" indent="-457189">
              <a:buFont typeface="+mj-lt"/>
              <a:buAutoNum type="arabicPeriod"/>
            </a:pPr>
            <a:r>
              <a:rPr lang="da-DK" sz="1867" b="1" dirty="0"/>
              <a:t>Affald</a:t>
            </a:r>
            <a:r>
              <a:rPr lang="da-DK" sz="1867" dirty="0"/>
              <a:t>: Bortskaffelse af stoffer. </a:t>
            </a:r>
          </a:p>
          <a:p>
            <a:pPr marL="457189" indent="-457189">
              <a:buFont typeface="+mj-lt"/>
              <a:buAutoNum type="arabicPeriod"/>
            </a:pPr>
            <a:endParaRPr lang="da-DK" sz="1867" dirty="0"/>
          </a:p>
          <a:p>
            <a:pPr marL="0" indent="0">
              <a:buNone/>
            </a:pPr>
            <a:r>
              <a:rPr lang="da-DK" sz="1867" b="1" dirty="0"/>
              <a:t>Skriftlig understøttelse, </a:t>
            </a:r>
            <a:r>
              <a:rPr lang="da-DK" sz="1867" dirty="0"/>
              <a:t>for særligt farlige stoffer og materialer, kan være: </a:t>
            </a:r>
            <a:r>
              <a:rPr lang="da-DK" sz="1867" b="1" dirty="0"/>
              <a:t>eksisterende arbejdspladsbrugsanvisninger</a:t>
            </a:r>
            <a:r>
              <a:rPr lang="da-DK" sz="1867" dirty="0"/>
              <a:t>, piktogrammer, videoer, arbejdsinstrukser eller andet materiale, der er tilgængeligt for de ansatte</a:t>
            </a:r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7954C-BF10-43BB-84CE-8B76583D5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11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5924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63064-CE12-48D0-B8AA-B2D9A431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C3AF0-D170-4C32-973C-362183B6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8D148-2071-48FB-A2D0-7BF6F912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12</a:t>
            </a:fld>
            <a:endParaRPr lang="da-DK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E919B2-BD38-4AE3-AA7E-90D70ABA4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16" y="740701"/>
            <a:ext cx="8802885" cy="59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A8F82-4064-4DC1-8AEE-1BBB1BC1E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13</a:t>
            </a:fld>
            <a:endParaRPr lang="da-DK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BF333-B0FE-4388-B714-C7FBFC88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63" y="740701"/>
            <a:ext cx="689351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911424" y="2372883"/>
            <a:ext cx="10177131" cy="4325755"/>
          </a:xfrm>
        </p:spPr>
        <p:txBody>
          <a:bodyPr/>
          <a:lstStyle/>
          <a:p>
            <a:pPr marL="0" indent="0">
              <a:buNone/>
            </a:pPr>
            <a:r>
              <a:rPr lang="da-DK" sz="2133" dirty="0"/>
              <a:t>I fremtiden kigger Arbejdstilsynet også på:</a:t>
            </a:r>
          </a:p>
          <a:p>
            <a:pPr lvl="1"/>
            <a:r>
              <a:rPr lang="da-DK" sz="1867" dirty="0"/>
              <a:t>Er der sikkerhedsdatablade tilstede og er de tilgængelige?</a:t>
            </a:r>
          </a:p>
          <a:p>
            <a:pPr lvl="1"/>
            <a:r>
              <a:rPr lang="da-DK" sz="1867" dirty="0"/>
              <a:t>Har man forholdt sig til udsættelsen for kemikalier?!!!!!!!!</a:t>
            </a:r>
          </a:p>
          <a:p>
            <a:pPr lvl="1"/>
            <a:r>
              <a:rPr lang="da-DK" sz="1867" dirty="0"/>
              <a:t>Er der udarbejdet en liste over alle farlige kemiske produkter?</a:t>
            </a:r>
          </a:p>
          <a:p>
            <a:pPr lvl="1"/>
            <a:r>
              <a:rPr lang="da-DK" sz="1867" dirty="0"/>
              <a:t>Er de ansatte oplært og instrueret i arbejde med de anvendte produkter og processer?</a:t>
            </a:r>
            <a:br>
              <a:rPr lang="da-DK" sz="1867" dirty="0"/>
            </a:br>
            <a:endParaRPr lang="da-DK" sz="1867" dirty="0"/>
          </a:p>
          <a:p>
            <a:pPr marL="480471" lvl="1" indent="0">
              <a:buNone/>
            </a:pPr>
            <a:r>
              <a:rPr lang="da-DK" sz="1867" dirty="0"/>
              <a:t>(Der kan afgives reaktioner på instruktion og oplæring uafhængigt af om der afgives materielle reaktioner)</a:t>
            </a:r>
            <a:endParaRPr lang="da-DK" sz="1867" b="1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3393" y="1203987"/>
            <a:ext cx="11332879" cy="352456"/>
          </a:xfrm>
        </p:spPr>
        <p:txBody>
          <a:bodyPr/>
          <a:lstStyle/>
          <a:p>
            <a:r>
              <a:rPr lang="da-DK" sz="3733" dirty="0"/>
              <a:t>Arbejdstilsynet fører tilsyn som tidligere plus…</a:t>
            </a:r>
          </a:p>
        </p:txBody>
      </p:sp>
      <p:sp>
        <p:nvSpPr>
          <p:cNvPr id="7" name="Und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31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D7B787-60A9-4743-B559-E8849D68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56861" y="1135060"/>
            <a:ext cx="2983592" cy="39781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D9868E3-37CC-4CA0-847E-3E06605DB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730" y="1445775"/>
            <a:ext cx="5877340" cy="33424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Spørgsmål og bemærkninger!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C340-81FC-4EF7-9DC0-990423CC5E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EDB37B5-FB1D-42A6-837E-2C293F80F16B}" type="slidenum">
              <a:rPr lang="da-DK" smtClean="0"/>
              <a:pPr>
                <a:spcAft>
                  <a:spcPts val="600"/>
                </a:spcAft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394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04" y="771757"/>
            <a:ext cx="10742777" cy="889232"/>
          </a:xfrm>
        </p:spPr>
        <p:txBody>
          <a:bodyPr/>
          <a:lstStyle/>
          <a:p>
            <a:r>
              <a:rPr lang="da-DK" dirty="0"/>
              <a:t>Baggrunden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2068567"/>
            <a:ext cx="8544949" cy="4500032"/>
          </a:xfrm>
        </p:spPr>
        <p:txBody>
          <a:bodyPr/>
          <a:lstStyle/>
          <a:p>
            <a:pPr marL="0" indent="0">
              <a:buNone/>
            </a:pPr>
            <a:r>
              <a:rPr lang="da-DK" sz="1867" dirty="0"/>
              <a:t>Bedre prioritering af virksomhedens arbejdsmiljøindsats. Mere vægt på instruktion fremfor ”papir”. </a:t>
            </a:r>
          </a:p>
          <a:p>
            <a:pPr marL="480471" lvl="1" indent="0">
              <a:buNone/>
            </a:pPr>
            <a:r>
              <a:rPr lang="da-DK" sz="1867" dirty="0"/>
              <a:t>Fokus på </a:t>
            </a:r>
          </a:p>
          <a:p>
            <a:pPr lvl="1"/>
            <a:r>
              <a:rPr lang="da-DK" sz="1867" dirty="0"/>
              <a:t>sikkerhedsdatablade</a:t>
            </a:r>
          </a:p>
          <a:p>
            <a:pPr lvl="1"/>
            <a:r>
              <a:rPr lang="da-DK" sz="1867" dirty="0"/>
              <a:t>arbejdsprocesser fremfor de enkelte kemiske stoffer og materialer.</a:t>
            </a:r>
          </a:p>
          <a:p>
            <a:pPr lvl="1"/>
            <a:r>
              <a:rPr lang="da-DK" sz="1867" dirty="0"/>
              <a:t>kemisk risikovurdering (APV)</a:t>
            </a:r>
          </a:p>
          <a:p>
            <a:pPr lvl="1"/>
            <a:r>
              <a:rPr lang="da-DK" sz="1867" dirty="0"/>
              <a:t>metodefrihed ved instruktion ved arbejde med og udsættelse for kemiske stoffer og materialer.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2</a:t>
            </a:fld>
            <a:endParaRPr lang="da-DK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11680-EE73-4EBB-9342-F2F0AE08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285" y="3872692"/>
            <a:ext cx="3069353" cy="2695907"/>
          </a:xfrm>
          <a:prstGeom prst="rect">
            <a:avLst/>
          </a:prstGeom>
        </p:spPr>
      </p:pic>
      <p:pic>
        <p:nvPicPr>
          <p:cNvPr id="8" name="Picture 6" descr="http://www.unece.org/fileadmin/DAM/trans/danger/publi/ghs/pictograms/exclam.gif">
            <a:extLst>
              <a:ext uri="{FF2B5EF4-FFF2-40B4-BE49-F238E27FC236}">
                <a16:creationId xmlns:a16="http://schemas.microsoft.com/office/drawing/2014/main" id="{7359B1CB-B976-43A6-B86A-6EE50728B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743" y="3717032"/>
            <a:ext cx="517741" cy="517741"/>
          </a:xfrm>
          <a:prstGeom prst="rect">
            <a:avLst/>
          </a:prstGeom>
          <a:noFill/>
          <a:extLst/>
        </p:spPr>
      </p:pic>
      <p:pic>
        <p:nvPicPr>
          <p:cNvPr id="9" name="Picture 2" descr="http://www.unece.org/fileadmin/DAM/trans/danger/publi/ghs/pictograms/silhouete.gif">
            <a:extLst>
              <a:ext uri="{FF2B5EF4-FFF2-40B4-BE49-F238E27FC236}">
                <a16:creationId xmlns:a16="http://schemas.microsoft.com/office/drawing/2014/main" id="{A20C4902-49D7-4768-BC98-5D801E6CF3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901" y="4208397"/>
            <a:ext cx="505425" cy="50542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876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836712"/>
            <a:ext cx="10742777" cy="889232"/>
          </a:xfrm>
        </p:spPr>
        <p:txBody>
          <a:bodyPr/>
          <a:lstStyle/>
          <a:p>
            <a:r>
              <a:rPr lang="da-DK" sz="3733" dirty="0"/>
              <a:t>Kemisk risikovurdering er ikke nyt!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3</a:t>
            </a:fld>
            <a:endParaRPr lang="da-DK" noProof="0" dirty="0"/>
          </a:p>
        </p:txBody>
      </p:sp>
      <p:sp>
        <p:nvSpPr>
          <p:cNvPr id="6" name="Oval 5"/>
          <p:cNvSpPr/>
          <p:nvPr/>
        </p:nvSpPr>
        <p:spPr bwMode="auto">
          <a:xfrm>
            <a:off x="199911" y="1833679"/>
            <a:ext cx="4560507" cy="194555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2400" dirty="0"/>
              <a:t>Sikkerhedsdatablade (SDS)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651173" y="1907529"/>
            <a:ext cx="4053340" cy="153617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2133" dirty="0"/>
              <a:t>Kemisk-risikovurdering</a:t>
            </a:r>
          </a:p>
          <a:p>
            <a:pPr defTabSz="121917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2133" dirty="0"/>
              <a:t>(APV) – en del af den almindelige APV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20285" y="3934014"/>
            <a:ext cx="1911352" cy="189058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2800" dirty="0">
                <a:latin typeface="Georgia" pitchFamily="18" charset="0"/>
              </a:rPr>
              <a:t>    CLP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755003" y="5340092"/>
            <a:ext cx="2005415" cy="144461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2800" dirty="0">
                <a:latin typeface="Georgia" pitchFamily="18" charset="0"/>
              </a:rPr>
              <a:t>   MAL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056107" y="5261149"/>
            <a:ext cx="3456384" cy="15282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2400" dirty="0">
                <a:latin typeface="Georgia" pitchFamily="18" charset="0"/>
              </a:rPr>
              <a:t>Arbejdsgiverens instruktions- og tilsynspligt</a:t>
            </a:r>
          </a:p>
        </p:txBody>
      </p:sp>
      <p:pic>
        <p:nvPicPr>
          <p:cNvPr id="13" name="Picture 2" descr="http://www.unece.org/fileadmin/DAM/trans/danger/publi/ghs/pictograms/silhouete.gif">
            <a:extLst>
              <a:ext uri="{FF2B5EF4-FFF2-40B4-BE49-F238E27FC236}">
                <a16:creationId xmlns:a16="http://schemas.microsoft.com/office/drawing/2014/main" id="{C93350BF-2818-409B-9C9F-C8B1D4F28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72" y="4561866"/>
            <a:ext cx="505425" cy="505425"/>
          </a:xfrm>
          <a:prstGeom prst="rect">
            <a:avLst/>
          </a:prstGeom>
          <a:noFill/>
          <a:extLst/>
        </p:spPr>
      </p:pic>
      <p:pic>
        <p:nvPicPr>
          <p:cNvPr id="14" name="Picture 13" descr="http://www.unece.org/fileadmin/DAM/trans/danger/publi/ghs/pictograms/acid_red.gif">
            <a:extLst>
              <a:ext uri="{FF2B5EF4-FFF2-40B4-BE49-F238E27FC236}">
                <a16:creationId xmlns:a16="http://schemas.microsoft.com/office/drawing/2014/main" id="{1A5C197B-3E32-472D-81C9-FE5FD5F8D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62" y="4549550"/>
            <a:ext cx="517741" cy="517741"/>
          </a:xfrm>
          <a:prstGeom prst="rect">
            <a:avLst/>
          </a:prstGeom>
          <a:noFill/>
          <a:extLst/>
        </p:spPr>
      </p:pic>
      <p:pic>
        <p:nvPicPr>
          <p:cNvPr id="15" name="Picture 6" descr="http://www.unece.org/fileadmin/DAM/trans/danger/publi/ghs/pictograms/exclam.gif">
            <a:extLst>
              <a:ext uri="{FF2B5EF4-FFF2-40B4-BE49-F238E27FC236}">
                <a16:creationId xmlns:a16="http://schemas.microsoft.com/office/drawing/2014/main" id="{944E6B5F-3980-4327-A189-BBC1FF980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20" y="5106094"/>
            <a:ext cx="517741" cy="517741"/>
          </a:xfrm>
          <a:prstGeom prst="rect">
            <a:avLst/>
          </a:prstGeom>
          <a:noFill/>
          <a:extLst/>
        </p:spPr>
      </p:pic>
      <p:pic>
        <p:nvPicPr>
          <p:cNvPr id="16" name="Picture 8" descr="http://www.unece.org/fileadmin/DAM/trans/danger/publi/ghs/pictograms/flamme.gif">
            <a:extLst>
              <a:ext uri="{FF2B5EF4-FFF2-40B4-BE49-F238E27FC236}">
                <a16:creationId xmlns:a16="http://schemas.microsoft.com/office/drawing/2014/main" id="{9D3A84FB-861B-474E-97E3-070E2DA5F4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91" y="5106094"/>
            <a:ext cx="517741" cy="517741"/>
          </a:xfrm>
          <a:prstGeom prst="rect">
            <a:avLst/>
          </a:prstGeom>
          <a:noFill/>
          <a:extLst/>
        </p:spPr>
      </p:pic>
      <p:pic>
        <p:nvPicPr>
          <p:cNvPr id="17" name="Picture 4" descr="http://www.unece.org/fileadmin/DAM/trans/danger/publi/ghs/pictograms/skull.gif">
            <a:extLst>
              <a:ext uri="{FF2B5EF4-FFF2-40B4-BE49-F238E27FC236}">
                <a16:creationId xmlns:a16="http://schemas.microsoft.com/office/drawing/2014/main" id="{8632DE74-8EEE-4961-957F-51E2F8F0DB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17" y="4549204"/>
            <a:ext cx="505425" cy="505425"/>
          </a:xfrm>
          <a:prstGeom prst="rect">
            <a:avLst/>
          </a:prstGeom>
          <a:noFill/>
          <a:ex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CDFA23-F145-4222-ABC8-57E96DC65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8102" y="3552675"/>
            <a:ext cx="3205509" cy="1605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CE0D60-755E-4503-B670-D72595760A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6" y="2784843"/>
            <a:ext cx="2327516" cy="232751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DF437C-7579-4960-B7FC-3A056302534B}"/>
              </a:ext>
            </a:extLst>
          </p:cNvPr>
          <p:cNvSpPr/>
          <p:nvPr/>
        </p:nvSpPr>
        <p:spPr bwMode="auto">
          <a:xfrm>
            <a:off x="3347392" y="5987122"/>
            <a:ext cx="820635" cy="5713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2400" dirty="0">
                <a:latin typeface="Georgia" pitchFamily="18" charset="0"/>
              </a:rPr>
              <a:t>00-1</a:t>
            </a:r>
          </a:p>
          <a:p>
            <a:pPr algn="ctr" defTabSz="121917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1333" dirty="0"/>
              <a:t>1993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63F9C-A0D9-462D-B1E6-0C46C9ECB8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8391" y="2420745"/>
            <a:ext cx="780780" cy="127561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C42E1D-5545-431E-A03A-B1362C351F6C}"/>
              </a:ext>
            </a:extLst>
          </p:cNvPr>
          <p:cNvCxnSpPr/>
          <p:nvPr/>
        </p:nvCxnSpPr>
        <p:spPr bwMode="auto">
          <a:xfrm>
            <a:off x="5135895" y="2806453"/>
            <a:ext cx="1459240" cy="0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752951-7F26-45BD-92D5-30D393A537DF}"/>
              </a:ext>
            </a:extLst>
          </p:cNvPr>
          <p:cNvCxnSpPr/>
          <p:nvPr/>
        </p:nvCxnSpPr>
        <p:spPr bwMode="auto">
          <a:xfrm flipV="1">
            <a:off x="3119670" y="3058555"/>
            <a:ext cx="3531503" cy="1618584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D09192-BF32-4FEC-8C98-1E63FC715F74}"/>
              </a:ext>
            </a:extLst>
          </p:cNvPr>
          <p:cNvCxnSpPr/>
          <p:nvPr/>
        </p:nvCxnSpPr>
        <p:spPr bwMode="auto">
          <a:xfrm flipV="1">
            <a:off x="4834338" y="3132022"/>
            <a:ext cx="1933737" cy="2409213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CFF94E3-78E9-45DB-AA70-9A9614DBF28A}"/>
              </a:ext>
            </a:extLst>
          </p:cNvPr>
          <p:cNvCxnSpPr>
            <a:cxnSpLocks/>
          </p:cNvCxnSpPr>
          <p:nvPr/>
        </p:nvCxnSpPr>
        <p:spPr bwMode="auto">
          <a:xfrm>
            <a:off x="8665759" y="3144929"/>
            <a:ext cx="12083" cy="551435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689A75-16E4-469D-B9DF-5C4923A74F53}"/>
              </a:ext>
            </a:extLst>
          </p:cNvPr>
          <p:cNvCxnSpPr>
            <a:cxnSpLocks/>
          </p:cNvCxnSpPr>
          <p:nvPr/>
        </p:nvCxnSpPr>
        <p:spPr bwMode="auto">
          <a:xfrm>
            <a:off x="8714112" y="4898537"/>
            <a:ext cx="0" cy="576409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5ABFE8B-FE43-4400-932A-E7BFD63F2941}"/>
              </a:ext>
            </a:extLst>
          </p:cNvPr>
          <p:cNvSpPr txBox="1"/>
          <p:nvPr/>
        </p:nvSpPr>
        <p:spPr>
          <a:xfrm>
            <a:off x="9310871" y="3798189"/>
            <a:ext cx="215650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67" b="1" dirty="0"/>
              <a:t>APB (arbejdsplads brugsanvisninger</a:t>
            </a:r>
            <a:r>
              <a:rPr lang="da-DK" sz="1867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06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28C2-F150-4031-8311-DB1D8FCD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7819"/>
            <a:ext cx="11040629" cy="889232"/>
          </a:xfrm>
        </p:spPr>
        <p:txBody>
          <a:bodyPr/>
          <a:lstStyle/>
          <a:p>
            <a:r>
              <a:rPr lang="da-DK" dirty="0"/>
              <a:t>Den kemiske risikovurdering </a:t>
            </a:r>
            <a:r>
              <a:rPr lang="da-DK" sz="2667" dirty="0"/>
              <a:t>– de ”nye” krav.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4CA8-CA6B-4265-992E-F02DF4ADD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67" dirty="0"/>
              <a:t>Der skal gennemføres en kemisk risikovurdering for alle </a:t>
            </a:r>
            <a:r>
              <a:rPr lang="da-DK" sz="1867" b="1" dirty="0"/>
              <a:t>processer </a:t>
            </a:r>
            <a:r>
              <a:rPr lang="da-DK" sz="1867" dirty="0"/>
              <a:t>på arbejdspladsen, hvor der arbejdes med farlige stoffer og materialer</a:t>
            </a:r>
          </a:p>
          <a:p>
            <a:r>
              <a:rPr lang="da-DK" sz="1867" dirty="0"/>
              <a:t>Den kemiske risikovurdering inddrages i APV-arbejdet, når der er farlig kemi på arbejdspladsen</a:t>
            </a:r>
          </a:p>
          <a:p>
            <a:r>
              <a:rPr lang="da-DK" sz="1867" dirty="0"/>
              <a:t>AMO skal inddrages i hele processen som ved den almindelige APV.</a:t>
            </a:r>
          </a:p>
          <a:p>
            <a:r>
              <a:rPr lang="da-DK" sz="1867" dirty="0" err="1"/>
              <a:t>APV’en</a:t>
            </a:r>
            <a:r>
              <a:rPr lang="da-DK" sz="1867" dirty="0"/>
              <a:t> er virksomhedens interne redskab. Altså ikke krav til detaljerede skriftlig dokumentation. </a:t>
            </a:r>
            <a:br>
              <a:rPr lang="da-DK" sz="2133" dirty="0"/>
            </a:br>
            <a:endParaRPr lang="da-DK" sz="2133" dirty="0"/>
          </a:p>
          <a:p>
            <a:endParaRPr lang="da-DK" sz="2133" dirty="0"/>
          </a:p>
          <a:p>
            <a:pPr marL="0" indent="0" algn="ctr">
              <a:buNone/>
            </a:pPr>
            <a:r>
              <a:rPr lang="da-DK" sz="2133" b="1" dirty="0"/>
              <a:t>Brug chancen til at få ryddet op og få en systematisk tilgang! </a:t>
            </a:r>
          </a:p>
          <a:p>
            <a:endParaRPr lang="da-DK" sz="2133" dirty="0"/>
          </a:p>
          <a:p>
            <a:pPr marL="0" indent="0">
              <a:buNone/>
            </a:pPr>
            <a:r>
              <a:rPr lang="da-DK" sz="2400" dirty="0"/>
              <a:t> </a:t>
            </a:r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E82B5-C699-4C1E-94F0-55BC58B22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4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640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F45122-2A0E-431E-BCCD-D24499F0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5" y="509108"/>
            <a:ext cx="10742777" cy="889232"/>
          </a:xfrm>
        </p:spPr>
        <p:txBody>
          <a:bodyPr/>
          <a:lstStyle/>
          <a:p>
            <a:r>
              <a:rPr lang="da-DK" dirty="0"/>
              <a:t>Kemisk risikovurdering </a:t>
            </a:r>
            <a:r>
              <a:rPr lang="da-DK" sz="2667" dirty="0"/>
              <a:t>– de ”nye” krav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1FB27-4A9C-4038-B964-B5BAB9F71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23" y="1471587"/>
            <a:ext cx="10748433" cy="4500032"/>
          </a:xfrm>
        </p:spPr>
        <p:txBody>
          <a:bodyPr/>
          <a:lstStyle/>
          <a:p>
            <a:r>
              <a:rPr lang="da-DK" sz="1867" dirty="0"/>
              <a:t>Liste over de farlige stoffer og materialer med henvisning til sikkerhedsdatablade.</a:t>
            </a:r>
            <a:r>
              <a:rPr lang="da-DK" sz="1867" b="1" dirty="0"/>
              <a:t> Arbejdsgiveren skal indhente sikkerhedsdatabladene og de ansatte skal have adgang til dem.</a:t>
            </a:r>
            <a:endParaRPr lang="da-DK" sz="1867" dirty="0"/>
          </a:p>
          <a:p>
            <a:r>
              <a:rPr lang="da-DK" sz="1867" dirty="0"/>
              <a:t>Risikovurderingen (kemisk-APV) </a:t>
            </a:r>
            <a:r>
              <a:rPr lang="da-DK" sz="1867"/>
              <a:t>skal inddrage følgende </a:t>
            </a:r>
            <a:r>
              <a:rPr lang="da-DK" sz="1867" dirty="0"/>
              <a:t>7 vurderingselementer, </a:t>
            </a:r>
            <a:r>
              <a:rPr lang="da-DK" sz="1867" b="1" dirty="0"/>
              <a:t>som dog </a:t>
            </a:r>
            <a:r>
              <a:rPr lang="da-DK" sz="1867" b="1" u="sng" dirty="0"/>
              <a:t>ikke</a:t>
            </a:r>
            <a:r>
              <a:rPr lang="da-DK" sz="1867" b="1" dirty="0"/>
              <a:t> skal være skriftlig dokumenteret</a:t>
            </a:r>
            <a:r>
              <a:rPr lang="da-DK" sz="1867" dirty="0"/>
              <a:t>:</a:t>
            </a:r>
          </a:p>
          <a:p>
            <a:pPr lvl="1"/>
            <a:r>
              <a:rPr lang="da-DK" sz="1600" dirty="0"/>
              <a:t>stofferne og materialernes farlige egenskaber,</a:t>
            </a:r>
          </a:p>
          <a:p>
            <a:pPr lvl="1"/>
            <a:r>
              <a:rPr lang="da-DK" sz="1600" dirty="0"/>
              <a:t>udsættelsesgraden, -typen og varigheden,</a:t>
            </a:r>
          </a:p>
          <a:p>
            <a:pPr lvl="1"/>
            <a:r>
              <a:rPr lang="da-DK" sz="1600" dirty="0"/>
              <a:t>omstændighederne ved arbejdet med farlige stoffer og materialer, herunder mængden,</a:t>
            </a:r>
          </a:p>
          <a:p>
            <a:pPr lvl="1"/>
            <a:r>
              <a:rPr lang="da-DK" sz="1600" dirty="0"/>
              <a:t>virkningen af de forebyggende foranstaltninger, der er truffet eller skal træffes,</a:t>
            </a:r>
          </a:p>
          <a:p>
            <a:pPr lvl="1"/>
            <a:r>
              <a:rPr lang="da-DK" sz="1600" dirty="0"/>
              <a:t>Erfaringer fra arbejdsmedicinske undersøgelser,</a:t>
            </a:r>
          </a:p>
          <a:p>
            <a:pPr lvl="1"/>
            <a:r>
              <a:rPr lang="da-DK" sz="1600" dirty="0"/>
              <a:t>Arbejdstilsynets grænseværdier</a:t>
            </a:r>
          </a:p>
          <a:p>
            <a:pPr lvl="1"/>
            <a:r>
              <a:rPr lang="da-DK" sz="1600" dirty="0"/>
              <a:t>leverandøroplysninger om sikkerhed og sundhed </a:t>
            </a:r>
            <a:br>
              <a:rPr lang="da-DK" sz="1600" dirty="0"/>
            </a:br>
            <a:endParaRPr lang="da-DK" sz="2133" dirty="0"/>
          </a:p>
          <a:p>
            <a:r>
              <a:rPr lang="da-DK" sz="1867" dirty="0"/>
              <a:t>For særligt farlige stoffer og materialer kan resultatet dokumenteres gennem skriftligt materiale, som </a:t>
            </a:r>
            <a:r>
              <a:rPr lang="da-DK" sz="1867" b="1" dirty="0"/>
              <a:t>understøtter den mundtlige oplæring og instruktion </a:t>
            </a:r>
            <a:r>
              <a:rPr lang="da-DK" sz="1867" dirty="0"/>
              <a:t>- herunder eksisterende arbejdspladsbrugsanvisninger.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61A2B-453F-4258-9C4B-9DA7F6D563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E390-6494-446A-9F52-E590279B008A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5" name="Picture 2" descr="http://www.unece.org/fileadmin/DAM/trans/danger/publi/ghs/pictograms/silhouete.gif">
            <a:extLst>
              <a:ext uri="{FF2B5EF4-FFF2-40B4-BE49-F238E27FC236}">
                <a16:creationId xmlns:a16="http://schemas.microsoft.com/office/drawing/2014/main" id="{3C7A56B0-CCFF-41F6-BB95-1E089C9D4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36" y="4381092"/>
            <a:ext cx="1005321" cy="1005321"/>
          </a:xfrm>
          <a:prstGeom prst="rect">
            <a:avLst/>
          </a:prstGeom>
          <a:noFill/>
          <a:extLst/>
        </p:spPr>
      </p:pic>
      <p:pic>
        <p:nvPicPr>
          <p:cNvPr id="6" name="Picture 4" descr="http://www.unece.org/fileadmin/DAM/trans/danger/publi/ghs/pictograms/skull.gif">
            <a:extLst>
              <a:ext uri="{FF2B5EF4-FFF2-40B4-BE49-F238E27FC236}">
                <a16:creationId xmlns:a16="http://schemas.microsoft.com/office/drawing/2014/main" id="{AF946201-C6BA-47B4-BD71-4189F3FA5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36" y="5542205"/>
            <a:ext cx="1005321" cy="100532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9149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FC4A4-F460-470D-89EA-8E22155E8B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9678-65A6-40F3-9B38-694D0E497C38}" type="slidenum">
              <a:rPr lang="da-DK" noProof="0" smtClean="0"/>
              <a:pPr/>
              <a:t>6</a:t>
            </a:fld>
            <a:endParaRPr lang="da-DK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6BA88-67ED-4CDF-854F-6F83D410534A}"/>
              </a:ext>
            </a:extLst>
          </p:cNvPr>
          <p:cNvPicPr/>
          <p:nvPr/>
        </p:nvPicPr>
        <p:blipFill rotWithShape="1">
          <a:blip r:embed="rId2"/>
          <a:srcRect l="36210" t="22736" r="36645" b="24907"/>
          <a:stretch/>
        </p:blipFill>
        <p:spPr bwMode="auto">
          <a:xfrm>
            <a:off x="5982288" y="772547"/>
            <a:ext cx="5280585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075BE-19FA-4BE9-8705-F361A8747ADE}"/>
              </a:ext>
            </a:extLst>
          </p:cNvPr>
          <p:cNvSpPr txBox="1"/>
          <p:nvPr/>
        </p:nvSpPr>
        <p:spPr>
          <a:xfrm>
            <a:off x="623392" y="1316765"/>
            <a:ext cx="4320480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133" dirty="0" err="1"/>
              <a:t>APV’ens</a:t>
            </a:r>
            <a:r>
              <a:rPr lang="da-DK" sz="2133" dirty="0"/>
              <a:t> handlingsplan behøver ikke kun at indeholde konstaterede problemer, men kan også vise, at man har gennemgået de kemiske processer</a:t>
            </a:r>
          </a:p>
        </p:txBody>
      </p:sp>
    </p:spTree>
    <p:extLst>
      <p:ext uri="{BB962C8B-B14F-4D97-AF65-F5344CB8AC3E}">
        <p14:creationId xmlns:p14="http://schemas.microsoft.com/office/powerpoint/2010/main" val="40189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14163-B15B-4598-85E7-A08F081B5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E390-6494-446A-9F52-E590279B008A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DA907-8ABF-41CF-9946-42A3ACC1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16401" r="33463" b="17801"/>
          <a:stretch/>
        </p:blipFill>
        <p:spPr>
          <a:xfrm>
            <a:off x="3736589" y="740701"/>
            <a:ext cx="54051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36F84-3AF7-4576-B575-BA00C51B0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E390-6494-446A-9F52-E590279B008A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D5997-1457-4F73-BC5E-6045AC9D72E0}"/>
              </a:ext>
            </a:extLst>
          </p:cNvPr>
          <p:cNvPicPr/>
          <p:nvPr/>
        </p:nvPicPr>
        <p:blipFill rotWithShape="1">
          <a:blip r:embed="rId2"/>
          <a:srcRect l="8301" t="24591" r="9420" b="9728"/>
          <a:stretch/>
        </p:blipFill>
        <p:spPr bwMode="auto">
          <a:xfrm>
            <a:off x="527381" y="531912"/>
            <a:ext cx="11137237" cy="6021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86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A5DD07-5EB3-4C76-9044-DEB2F42A7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E390-6494-446A-9F52-E590279B008A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20432-2B7E-4A62-8F83-D1C681F9BAF9}"/>
              </a:ext>
            </a:extLst>
          </p:cNvPr>
          <p:cNvPicPr/>
          <p:nvPr/>
        </p:nvPicPr>
        <p:blipFill rotWithShape="1">
          <a:blip r:embed="rId2"/>
          <a:srcRect l="17731" t="15585" r="20714" b="5788"/>
          <a:stretch/>
        </p:blipFill>
        <p:spPr bwMode="auto">
          <a:xfrm>
            <a:off x="1871531" y="740701"/>
            <a:ext cx="8640960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94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685374980677943"/>
</p:tagLst>
</file>

<file path=ppt/theme/theme1.xml><?xml version="1.0" encoding="utf-8"?>
<a:theme xmlns:a="http://schemas.openxmlformats.org/drawingml/2006/main" name="Blank">
  <a:themeElements>
    <a:clrScheme name="DI Corporate">
      <a:dk1>
        <a:srgbClr val="000000"/>
      </a:dk1>
      <a:lt1>
        <a:srgbClr val="FFFFFF"/>
      </a:lt1>
      <a:dk2>
        <a:srgbClr val="D0D0D0"/>
      </a:dk2>
      <a:lt2>
        <a:srgbClr val="F7F7F7"/>
      </a:lt2>
      <a:accent1>
        <a:srgbClr val="0092D7"/>
      </a:accent1>
      <a:accent2>
        <a:srgbClr val="98D0EF"/>
      </a:accent2>
      <a:accent3>
        <a:srgbClr val="9B2373"/>
      </a:accent3>
      <a:accent4>
        <a:srgbClr val="E6B3D5"/>
      </a:accent4>
      <a:accent5>
        <a:srgbClr val="37B082"/>
      </a:accent5>
      <a:accent6>
        <a:srgbClr val="C3E7D9"/>
      </a:accent6>
      <a:hlink>
        <a:srgbClr val="464646"/>
      </a:hlink>
      <a:folHlink>
        <a:srgbClr val="000000"/>
      </a:folHlink>
    </a:clrScheme>
    <a:fontScheme name="Dansk Industri">
      <a:majorFont>
        <a:latin typeface="DI Serif Office"/>
        <a:ea typeface=""/>
        <a:cs typeface=""/>
      </a:majorFont>
      <a:minorFont>
        <a:latin typeface="DI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200" noProof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200" noProof="0" dirty="0" err="1" smtClean="0">
            <a:latin typeface="+mn-lt"/>
          </a:defRPr>
        </a:defPPr>
      </a:lstStyle>
    </a:txDef>
  </a:objectDefaults>
  <a:extraClrSchemeLst/>
  <a:custClrLst>
    <a:custClr name="7. graf farve (DI Byg)">
      <a:srgbClr val="E1E1E1"/>
    </a:custClr>
    <a:custClr name="8. graf farve (DI Byg)">
      <a:srgbClr val="E4BFC6"/>
    </a:custClr>
    <a:custClr name="9. graf farve (DI Byg)">
      <a:srgbClr val="231E20"/>
    </a:custClr>
    <a:custClr name="10. graf farve (DI Byg)">
      <a:srgbClr val="878787"/>
    </a:custClr>
    <a:custClr name="Color has no name">
      <a:srgbClr val="FFFFFF"/>
    </a:custClr>
    <a:custClr name="7. graf farve (DI Digital)">
      <a:srgbClr val="E1E1E1"/>
    </a:custClr>
    <a:custClr name="8. graf farve (DI Digital)">
      <a:srgbClr val="FFBC93"/>
    </a:custClr>
    <a:custClr name="9. graf farve (DI Digital)">
      <a:srgbClr val="231E20"/>
    </a:custClr>
    <a:custClr name="10. graf farve (DI Digital)">
      <a:srgbClr val="878787"/>
    </a:custClr>
    <a:custClr name="Color has no name">
      <a:srgbClr val="FFFFFF"/>
    </a:custClr>
    <a:custClr name="7. graf farve (DI Energi)">
      <a:srgbClr val="E1E1E1"/>
    </a:custClr>
    <a:custClr name="8. graf farve (DI Energi)">
      <a:srgbClr val="D8EDB5"/>
    </a:custClr>
    <a:custClr name="9. graf farve (DI Energi)">
      <a:srgbClr val="231E20"/>
    </a:custClr>
    <a:custClr name="10. graf farve (DI Energi)">
      <a:srgbClr val="878787"/>
    </a:custClr>
    <a:custClr name="Color has no name">
      <a:srgbClr val="FFFFFF"/>
    </a:custClr>
    <a:custClr name="7. graf farve (DI Fødevarer)">
      <a:srgbClr val="E1E1E1"/>
    </a:custClr>
    <a:custClr name="8. graf farve (DI Fødevarer)">
      <a:srgbClr val="AFCEE3"/>
    </a:custClr>
    <a:custClr name="9. graf farve (DI Fødevarer)">
      <a:srgbClr val="231E20"/>
    </a:custClr>
    <a:custClr name="10. graf farve (DI Fødevarer)">
      <a:srgbClr val="878787"/>
    </a:custClr>
    <a:custClr name="Color has no name">
      <a:srgbClr val="FFFFFF"/>
    </a:custClr>
    <a:custClr name="7. graf farve (DI Handel)">
      <a:srgbClr val="E1E1E1"/>
    </a:custClr>
    <a:custClr name="8. graf farve (DI Handel)">
      <a:srgbClr val="F5C755"/>
    </a:custClr>
    <a:custClr name="9. graf farve (DI Handel)">
      <a:srgbClr val="231E20"/>
    </a:custClr>
    <a:custClr name="10. graf farve (DI Handel)">
      <a:srgbClr val="878787"/>
    </a:custClr>
    <a:custClr name="Color has no name">
      <a:srgbClr val="FFFFFF"/>
    </a:custClr>
    <a:custClr name="7. graf farve (DI Rådgiverne)">
      <a:srgbClr val="E1E1E1"/>
    </a:custClr>
    <a:custClr name="8. graf farve (DI Rådgiverne)">
      <a:srgbClr val="D2B9D5"/>
    </a:custClr>
    <a:custClr name="9. graf farve (DI Rådgiverne)">
      <a:srgbClr val="231E20"/>
    </a:custClr>
    <a:custClr name="10. graf farve (DI Rådgiverne)">
      <a:srgbClr val="878787"/>
    </a:custClr>
    <a:custClr name="Color has no name">
      <a:srgbClr val="FFFFFF"/>
    </a:custClr>
    <a:custClr name="7. graf farve (DI Service)">
      <a:srgbClr val="E1E1E1"/>
    </a:custClr>
    <a:custClr name="8. graf farve (DI Service)">
      <a:srgbClr val="C0E3BB"/>
    </a:custClr>
    <a:custClr name="9. graf farve (DI Service)">
      <a:srgbClr val="231E20"/>
    </a:custClr>
    <a:custClr name="10. graf farve (DI Service)">
      <a:srgbClr val="878787"/>
    </a:custClr>
    <a:custClr name="Color has no name">
      <a:srgbClr val="FFFFFF"/>
    </a:custClr>
    <a:custClr name="7. graf farve (DI Transport)">
      <a:srgbClr val="E1E1E1"/>
    </a:custClr>
    <a:custClr name="8. graf farve (DI Transport)">
      <a:srgbClr val="B4BDD6"/>
    </a:custClr>
    <a:custClr name="9. graf farve (DI Transport)">
      <a:srgbClr val="231E20"/>
    </a:custClr>
    <a:custClr name="10. graf farve (DI Transport)">
      <a:srgbClr val="878787"/>
    </a:custClr>
    <a:custClr name="Color has no name">
      <a:srgbClr val="FFFFFF"/>
    </a:custClr>
    <a:custClr name="7. graf farve Gul (DI Corporate)">
      <a:srgbClr val="F9CA7B"/>
    </a:custClr>
    <a:custClr name="8. graf farve Gul, lys (DI Corporate)">
      <a:srgbClr val="FCE4BD"/>
    </a:custClr>
    <a:custClr name="9. graf farve Grå, mellem (DI Corporate)">
      <a:srgbClr val="696969"/>
    </a:custClr>
    <a:custClr name="10. graf farve Grå, mørk(DI Corporate)">
      <a:srgbClr val="333333"/>
    </a:custClr>
  </a:custClrLst>
  <a:extLst>
    <a:ext uri="{05A4C25C-085E-4340-85A3-A5531E510DB2}">
      <thm15:themeFamily xmlns:thm15="http://schemas.microsoft.com/office/thememl/2012/main" name="DI 16-9.potx" id="{8114CD07-93AA-4ED3-A031-F8E9D29CC550}" vid="{47626EB9-3F57-4EF0-9975-767A11F80043}"/>
    </a:ext>
  </a:extLst>
</a:theme>
</file>

<file path=ppt/theme/theme2.xml><?xml version="1.0" encoding="utf-8"?>
<a:theme xmlns:a="http://schemas.openxmlformats.org/drawingml/2006/main" name="Office-tema">
  <a:themeElements>
    <a:clrScheme name="DI Corporate">
      <a:dk1>
        <a:srgbClr val="000000"/>
      </a:dk1>
      <a:lt1>
        <a:srgbClr val="FFFFFF"/>
      </a:lt1>
      <a:dk2>
        <a:srgbClr val="D0D0D0"/>
      </a:dk2>
      <a:lt2>
        <a:srgbClr val="F7F7F7"/>
      </a:lt2>
      <a:accent1>
        <a:srgbClr val="0092D7"/>
      </a:accent1>
      <a:accent2>
        <a:srgbClr val="98D0EF"/>
      </a:accent2>
      <a:accent3>
        <a:srgbClr val="9B2373"/>
      </a:accent3>
      <a:accent4>
        <a:srgbClr val="E6B3D5"/>
      </a:accent4>
      <a:accent5>
        <a:srgbClr val="37B082"/>
      </a:accent5>
      <a:accent6>
        <a:srgbClr val="C3E7D9"/>
      </a:accent6>
      <a:hlink>
        <a:srgbClr val="464646"/>
      </a:hlink>
      <a:folHlink>
        <a:srgbClr val="000000"/>
      </a:folHlink>
    </a:clrScheme>
    <a:fontScheme name="Dansk Industri">
      <a:majorFont>
        <a:latin typeface="DI Serif Office"/>
        <a:ea typeface=""/>
        <a:cs typeface=""/>
      </a:majorFont>
      <a:minorFont>
        <a:latin typeface="DI Sans Offic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7. graf farve (DI Byg)">
      <a:srgbClr val="E1E1E1"/>
    </a:custClr>
    <a:custClr name="8. graf farve (DI Byg)">
      <a:srgbClr val="E4BFC6"/>
    </a:custClr>
    <a:custClr name="9. graf farve (DI Byg)">
      <a:srgbClr val="231E20"/>
    </a:custClr>
    <a:custClr name="10. graf farve (DI Byg)">
      <a:srgbClr val="878787"/>
    </a:custClr>
    <a:custClr name="Color has no name">
      <a:srgbClr val="FFFFFF"/>
    </a:custClr>
    <a:custClr name="7. graf farve (DI Digital)">
      <a:srgbClr val="E1E1E1"/>
    </a:custClr>
    <a:custClr name="8. graf farve (DI Digital)">
      <a:srgbClr val="FFBC93"/>
    </a:custClr>
    <a:custClr name="9. graf farve (DI Digital)">
      <a:srgbClr val="231E20"/>
    </a:custClr>
    <a:custClr name="10. graf farve (DI Digital)">
      <a:srgbClr val="878787"/>
    </a:custClr>
    <a:custClr name="Color has no name">
      <a:srgbClr val="FFFFFF"/>
    </a:custClr>
    <a:custClr name="7. graf farve (DI Energi)">
      <a:srgbClr val="E1E1E1"/>
    </a:custClr>
    <a:custClr name="8. graf farve (DI Energi)">
      <a:srgbClr val="D8EDB5"/>
    </a:custClr>
    <a:custClr name="9. graf farve (DI Energi)">
      <a:srgbClr val="231E20"/>
    </a:custClr>
    <a:custClr name="10. graf farve (DI Energi)">
      <a:srgbClr val="878787"/>
    </a:custClr>
    <a:custClr name="Color has no name">
      <a:srgbClr val="FFFFFF"/>
    </a:custClr>
    <a:custClr name="7. graf farve (DI Fødevarer)">
      <a:srgbClr val="E1E1E1"/>
    </a:custClr>
    <a:custClr name="8. graf farve (DI Fødevarer)">
      <a:srgbClr val="AFCEE3"/>
    </a:custClr>
    <a:custClr name="9. graf farve (DI Fødevarer)">
      <a:srgbClr val="231E20"/>
    </a:custClr>
    <a:custClr name="10. graf farve (DI Fødevarer)">
      <a:srgbClr val="878787"/>
    </a:custClr>
    <a:custClr name="Color has no name">
      <a:srgbClr val="FFFFFF"/>
    </a:custClr>
    <a:custClr name="7. graf farve (DI Handel)">
      <a:srgbClr val="E1E1E1"/>
    </a:custClr>
    <a:custClr name="8. graf farve (DI Handel)">
      <a:srgbClr val="F5C755"/>
    </a:custClr>
    <a:custClr name="9. graf farve (DI Handel)">
      <a:srgbClr val="231E20"/>
    </a:custClr>
    <a:custClr name="10. graf farve (DI Handel)">
      <a:srgbClr val="878787"/>
    </a:custClr>
    <a:custClr name="Color has no name">
      <a:srgbClr val="FFFFFF"/>
    </a:custClr>
    <a:custClr name="7. graf farve (DI Rådgiverne)">
      <a:srgbClr val="E1E1E1"/>
    </a:custClr>
    <a:custClr name="8. graf farve (DI Rådgiverne)">
      <a:srgbClr val="D2B9D5"/>
    </a:custClr>
    <a:custClr name="9. graf farve (DI Rådgiverne)">
      <a:srgbClr val="231E20"/>
    </a:custClr>
    <a:custClr name="10. graf farve (DI Rådgiverne)">
      <a:srgbClr val="878787"/>
    </a:custClr>
    <a:custClr name="Color has no name">
      <a:srgbClr val="FFFFFF"/>
    </a:custClr>
    <a:custClr name="7. graf farve (DI Service)">
      <a:srgbClr val="E1E1E1"/>
    </a:custClr>
    <a:custClr name="8. graf farve (DI Service)">
      <a:srgbClr val="C0E3BB"/>
    </a:custClr>
    <a:custClr name="9. graf farve (DI Service)">
      <a:srgbClr val="231E20"/>
    </a:custClr>
    <a:custClr name="10. graf farve (DI Service)">
      <a:srgbClr val="878787"/>
    </a:custClr>
    <a:custClr name="Color has no name">
      <a:srgbClr val="FFFFFF"/>
    </a:custClr>
    <a:custClr name="7. graf farve (DI Transport)">
      <a:srgbClr val="E1E1E1"/>
    </a:custClr>
    <a:custClr name="8. graf farve (DI Transport)">
      <a:srgbClr val="B4BDD6"/>
    </a:custClr>
    <a:custClr name="9. graf farve (DI Transport)">
      <a:srgbClr val="231E20"/>
    </a:custClr>
    <a:custClr name="10. graf farve (DI Transport)">
      <a:srgbClr val="878787"/>
    </a:custClr>
    <a:custClr name="Color has no name">
      <a:srgbClr val="FFFFFF"/>
    </a:custClr>
    <a:custClr name="7. graf farve Gul (DI Corporate)">
      <a:srgbClr val="F9CA7B"/>
    </a:custClr>
    <a:custClr name="8. graf farve Gul, lys (DI Corporate)">
      <a:srgbClr val="FCE4BD"/>
    </a:custClr>
    <a:custClr name="9. graf farve Grå, mellem (DI Corporate)">
      <a:srgbClr val="696969"/>
    </a:custClr>
    <a:custClr name="10. graf farve Grå, mørk(DI Corporate)">
      <a:srgbClr val="33333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I Corporate">
      <a:dk1>
        <a:srgbClr val="000000"/>
      </a:dk1>
      <a:lt1>
        <a:srgbClr val="FFFFFF"/>
      </a:lt1>
      <a:dk2>
        <a:srgbClr val="D0D0D0"/>
      </a:dk2>
      <a:lt2>
        <a:srgbClr val="F7F7F7"/>
      </a:lt2>
      <a:accent1>
        <a:srgbClr val="0092D7"/>
      </a:accent1>
      <a:accent2>
        <a:srgbClr val="98D0EF"/>
      </a:accent2>
      <a:accent3>
        <a:srgbClr val="9B2373"/>
      </a:accent3>
      <a:accent4>
        <a:srgbClr val="E6B3D5"/>
      </a:accent4>
      <a:accent5>
        <a:srgbClr val="37B082"/>
      </a:accent5>
      <a:accent6>
        <a:srgbClr val="C3E7D9"/>
      </a:accent6>
      <a:hlink>
        <a:srgbClr val="464646"/>
      </a:hlink>
      <a:folHlink>
        <a:srgbClr val="000000"/>
      </a:folHlink>
    </a:clrScheme>
    <a:fontScheme name="Dansk Industri">
      <a:majorFont>
        <a:latin typeface="DI Serif Office"/>
        <a:ea typeface=""/>
        <a:cs typeface=""/>
      </a:majorFont>
      <a:minorFont>
        <a:latin typeface="DI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7. graf farve (DI Byg)">
      <a:srgbClr val="E1E1E1"/>
    </a:custClr>
    <a:custClr name="8. graf farve (DI Byg)">
      <a:srgbClr val="E4BFC6"/>
    </a:custClr>
    <a:custClr name="9. graf farve (DI Byg)">
      <a:srgbClr val="231E20"/>
    </a:custClr>
    <a:custClr name="10. graf farve (DI Byg)">
      <a:srgbClr val="878787"/>
    </a:custClr>
    <a:custClr name="Color has no name">
      <a:srgbClr val="FFFFFF"/>
    </a:custClr>
    <a:custClr name="7. graf farve (DI Digital)">
      <a:srgbClr val="E1E1E1"/>
    </a:custClr>
    <a:custClr name="8. graf farve (DI Digital)">
      <a:srgbClr val="FFBC93"/>
    </a:custClr>
    <a:custClr name="9. graf farve (DI Digital)">
      <a:srgbClr val="231E20"/>
    </a:custClr>
    <a:custClr name="10. graf farve (DI Digital)">
      <a:srgbClr val="878787"/>
    </a:custClr>
    <a:custClr name="Color has no name">
      <a:srgbClr val="FFFFFF"/>
    </a:custClr>
    <a:custClr name="7. graf farve (DI Energi)">
      <a:srgbClr val="E1E1E1"/>
    </a:custClr>
    <a:custClr name="8. graf farve (DI Energi)">
      <a:srgbClr val="D8EDB5"/>
    </a:custClr>
    <a:custClr name="9. graf farve (DI Energi)">
      <a:srgbClr val="231E20"/>
    </a:custClr>
    <a:custClr name="10. graf farve (DI Energi)">
      <a:srgbClr val="878787"/>
    </a:custClr>
    <a:custClr name="Color has no name">
      <a:srgbClr val="FFFFFF"/>
    </a:custClr>
    <a:custClr name="7. graf farve (DI Fødevarer)">
      <a:srgbClr val="E1E1E1"/>
    </a:custClr>
    <a:custClr name="8. graf farve (DI Fødevarer)">
      <a:srgbClr val="AFCEE3"/>
    </a:custClr>
    <a:custClr name="9. graf farve (DI Fødevarer)">
      <a:srgbClr val="231E20"/>
    </a:custClr>
    <a:custClr name="10. graf farve (DI Fødevarer)">
      <a:srgbClr val="878787"/>
    </a:custClr>
    <a:custClr name="Color has no name">
      <a:srgbClr val="FFFFFF"/>
    </a:custClr>
    <a:custClr name="7. graf farve (DI Handel)">
      <a:srgbClr val="E1E1E1"/>
    </a:custClr>
    <a:custClr name="8. graf farve (DI Handel)">
      <a:srgbClr val="F5C755"/>
    </a:custClr>
    <a:custClr name="9. graf farve (DI Handel)">
      <a:srgbClr val="231E20"/>
    </a:custClr>
    <a:custClr name="10. graf farve (DI Handel)">
      <a:srgbClr val="878787"/>
    </a:custClr>
    <a:custClr name="Color has no name">
      <a:srgbClr val="FFFFFF"/>
    </a:custClr>
    <a:custClr name="7. graf farve (DI Rådgiverne)">
      <a:srgbClr val="E1E1E1"/>
    </a:custClr>
    <a:custClr name="8. graf farve (DI Rådgiverne)">
      <a:srgbClr val="D2B9D5"/>
    </a:custClr>
    <a:custClr name="9. graf farve (DI Rådgiverne)">
      <a:srgbClr val="231E20"/>
    </a:custClr>
    <a:custClr name="10. graf farve (DI Rådgiverne)">
      <a:srgbClr val="878787"/>
    </a:custClr>
    <a:custClr name="Color has no name">
      <a:srgbClr val="FFFFFF"/>
    </a:custClr>
    <a:custClr name="7. graf farve (DI Service)">
      <a:srgbClr val="E1E1E1"/>
    </a:custClr>
    <a:custClr name="8. graf farve (DI Service)">
      <a:srgbClr val="C0E3BB"/>
    </a:custClr>
    <a:custClr name="9. graf farve (DI Service)">
      <a:srgbClr val="231E20"/>
    </a:custClr>
    <a:custClr name="10. graf farve (DI Service)">
      <a:srgbClr val="878787"/>
    </a:custClr>
    <a:custClr name="Color has no name">
      <a:srgbClr val="FFFFFF"/>
    </a:custClr>
    <a:custClr name="7. graf farve (DI Transport)">
      <a:srgbClr val="E1E1E1"/>
    </a:custClr>
    <a:custClr name="8. graf farve (DI Transport)">
      <a:srgbClr val="B4BDD6"/>
    </a:custClr>
    <a:custClr name="9. graf farve (DI Transport)">
      <a:srgbClr val="231E20"/>
    </a:custClr>
    <a:custClr name="10. graf farve (DI Transport)">
      <a:srgbClr val="878787"/>
    </a:custClr>
    <a:custClr name="Color has no name">
      <a:srgbClr val="FFFFFF"/>
    </a:custClr>
    <a:custClr name="7. graf farve Gul (DI Corporate)">
      <a:srgbClr val="F9CA7B"/>
    </a:custClr>
    <a:custClr name="8. graf farve Gul, lys (DI Corporate)">
      <a:srgbClr val="FCE4BD"/>
    </a:custClr>
    <a:custClr name="9. graf farve Grå, mellem (DI Corporate)">
      <a:srgbClr val="696969"/>
    </a:custClr>
    <a:custClr name="10. graf farve Grå, mørk(DI Corporate)">
      <a:srgbClr val="33333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124283980092953","enableDocumentContentUpdater":true,"version":"1.3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6808954515915690","enableDocumentContentUpdater":true,"version":"1.3"}]]></TemplafySlideTemplateConfiguration>
</file>

<file path=customXml/item1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08954515915691","version":"1.3"}]]></TemplafySlideTemplateConfiguration>
</file>

<file path=customXml/item14.xml><?xml version="1.0" encoding="utf-8"?>
<TemplafyFormConfiguration><![CDATA[{"formFields":[{"required":true,"type":"datePicker","name":"Date","label":"Date","helpTexts":{"prefix":"","postfix":""},"spacing":{},"fullyQualifiedName":"Date"}],"formDataEntries":[{"name":"Date","value":"xupZeB0G04J3rb3dXRFmZQ=="}]}]]></TemplafyForm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6808954515915690","enableDocumentContentUpdater":true,"version":"1.3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39F2520906E4D80A4245AA0756A3E" ma:contentTypeVersion="11" ma:contentTypeDescription="Create a new document." ma:contentTypeScope="" ma:versionID="172f09e99b9bb8d96e6d02ad05c9c49f">
  <xsd:schema xmlns:xsd="http://www.w3.org/2001/XMLSchema" xmlns:xs="http://www.w3.org/2001/XMLSchema" xmlns:p="http://schemas.microsoft.com/office/2006/metadata/properties" xmlns:ns3="d9ed2cd0-071a-4e64-9be1-ec2572c61246" xmlns:ns4="ef31a964-68b9-4f7b-a2cf-6c0e147703c5" targetNamespace="http://schemas.microsoft.com/office/2006/metadata/properties" ma:root="true" ma:fieldsID="5ff9695182c0d1a5a73754a4db7491ed" ns3:_="" ns4:_="">
    <xsd:import namespace="d9ed2cd0-071a-4e64-9be1-ec2572c61246"/>
    <xsd:import namespace="ef31a964-68b9-4f7b-a2cf-6c0e147703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d2cd0-071a-4e64-9be1-ec2572c61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1a964-68b9-4f7b-a2cf-6c0e14770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808954516071939","enableDocumentContentUpdater":true,"version":"1.3"}]]></TemplafySlideTemplateConfiguration>
</file>

<file path=customXml/item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08954514509420","version":"1.3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6808954516071938","enableDocumentContentUpdater":true,"version":"1.3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{"type":"shape","id":"714e1975-4324-425f-aff5-2def85ed6b27","elementConfiguration":{"inheritDimensions":"inheritNone","width":"12.61 cm","height":"1.98 cm","binding":"UserProfile.LogoSelection.LogoStandard_{{DocumentLanguage}}","disableUpdates":false,"type":"image"}},{"type":"shape","id":"03694240-6adc-472a-8a36-b58cf80ceb51","elementConfiguration":{"inheritDimensions":"inheritNone","width":"12.61 cm","height":"1.98 cm","binding":"UserProfile.LogoSelection.LogoStandardNeg_{{DocumentLanguage}}","disableUpdates":false,"type":"image"}},{"type":"shape","id":"0e47f0bc-c19b-4fd6-a30f-92e4eeba77f7","elementConfiguration":{"inheritDimensions":"inheritNone","width":"12.61 cm","height":"1.98 cm","binding":"UserProfile.LogoSelection.LogoStandardNeg_{{DocumentLanguage}}","disableUpdates":false,"type":"image"}},{"type":"shape","id":"d8342d73-8bc9-4c06-a0c0-835f0d0961b4","elementConfiguration":{"binding":"UserProfile.Name","disableUpdates":false,"type":"text"}},{"type":"shape","id":"15cb616a-b032-456c-9ffc-54b9bc5463c1","elementConfiguration":{"binding":"UserProfile.Title","disableUpdates":false,"type":"text"}},{"type":"shape","id":"568a46b5-807d-4e6e-8090-f1c032bb91b5","elementConfiguration":{"format":"{{DateFormats.GeneralDate}}","binding":"Form.Date","disableUpdates":false,"type":"date"}},{"type":"shape","id":"ec2e3dce-cf82-44b9-9b0a-539630f50de7","elementConfiguration":{"inheritDimensions":"inheritNone","width":"12.61 cm","height":"1.98 cm","binding":"UserProfile.LogoSelection.LogoColor_{{DocumentLanguage}}","disableUpdates":false,"type":"image"}},{"type":"shape","id":"b300c59b-9e57-4aad-88d1-01eadaf16158","elementConfiguration":{"inheritDimensions":"inheritNone","width":"12.61 cm","height":"1.98 cm","binding":"UserProfile.LogoSelection.LogoStandard_{{DocumentLanguage}}","disableUpdates":false,"type":"image"}},{"type":"shape","id":"9d511623-3c10-466d-8fa8-1f5a025378f3","elementConfiguration":{"inheritDimensions":"inheritNone","width":"12.61 cm","height":"1.98 cm","binding":"UserProfile.LogoSelection.LogoStandardNeg_{{DocumentLanguage}}","disableUpdates":false,"type":"image"}},{"type":"shape","id":"61536306-760c-4cef-ad00-a76dbaed0fc2","elementConfiguration":{"binding":"UserProfile.Name","disableUpdates":false,"type":"text"}},{"type":"shape","id":"55cba59e-0cb0-4b8d-b0f1-d15d9c47f857","elementConfiguration":{"binding":"UserProfile.Title","disableUpdates":false,"type":"text"}},{"type":"shape","id":"d7068923-161f-4815-aa9b-1ae1ba47d854","elementConfiguration":{"format":"{{DateFormats.GeneralDate}}","binding":"Form.Date","disableUpdates":false,"type":"date"}},{"type":"shape","id":"0a425c27-a698-45b5-94cf-6b8e358706e7","elementConfiguration":{"inheritDimensions":"inheritNone","width":"12.61 cm","height":"1.98 cm","binding":"UserProfile.LogoSelection.LogoNeg_{{DocumentLanguage}}","disableUpdates":false,"type":"image"}},{"type":"shape","id":"4bf8ab54-25ca-46f5-9a43-481f466c9a27","elementConfiguration":{"binding":"UserProfile.Name","disableUpdates":false,"type":"text"}},{"type":"shape","id":"3fb87a89-6bb4-4706-bc1a-d5e0156f6caf","elementConfiguration":{"binding":"UserProfile.Title","disableUpdates":false,"type":"text"}},{"type":"shape","id":"bf6036b1-ca67-4e80-a93e-dc8d68067065","elementConfiguration":{"format":"{{DateFormats.GeneralDate}}","binding":"Form.Date","disableUpdates":false,"type":"date"}},{"type":"shape","id":"d25cc689-4859-474c-9784-b70b627e8498","elementConfiguration":{"inheritDimensions":"inheritNone","width":"12.61 cm","height":"1.98 cm","binding":"UserProfile.LogoSelection.LogoColor_{{DocumentLanguage}}","disableUpdates":false,"type":"image"}},{"type":"shape","id":"921aaaab-45ad-49f9-9d0e-561a5b18d3e7","elementConfiguration":{"inheritDimensions":"inheritNone","width":"16.52 cm","height":"19.05 cm","binding":"UserProfile.LogoSelection.LogoElement_{{DocumentLanguage}}","disableUpdates":false,"type":"image"}},{"type":"shape","id":"3dd86e3a-8a68-4069-ab49-cbd7beea55f0","elementConfiguration":{"inheritDimensions":"inheritNone","width":"12.61 cm","height":"1.98 cm","binding":"UserProfile.LogoSelection.LogoStandard_{{DocumentLanguage}}","disableUpdates":false,"type":"image"}},{"type":"shape","id":"011ee984-1905-4d43-ac9c-aad90ff4128b","elementConfiguration":{"inheritDimensions":"inheritNone","width":"12.61 cm","height":"1.98 cm","binding":"UserProfile.LogoSelection.LogoStandardNeg_{{DocumentLanguage}}","disableUpdates":false,"type":"image"}},{"type":"shape","id":"2f221cc6-70a6-4972-b35d-8428aeec8b57","elementConfiguration":{"inheritDimensions":"inheritNone","width":"12.61 cm","height":"1.98 cm","binding":"UserProfile.LogoSelection.LogoStandardNeg_{{DocumentLanguage}}","disableUpdates":false,"type":"image"}},{"type":"shape","id":"9b7392f0-79d5-42e2-93c2-bd39fa85d728","elementConfiguration":{"inheritDimensions":"inheritNone","width":"16.52 cm","height":"19.05 cm","binding":"UserProfile.LogoSelection.LogoElement_{{DocumentLanguage}}","disableUpdates":false,"type":"image"}},{"type":"shape","id":"242c9b6d-f010-499e-81be-adadea3bf2af","elementConfiguration":{"inheritDimensions":"inheritNone","width":"12.61 cm","height":"1.98 cm","binding":"UserProfile.LogoSelection.LogoStandard_{{DocumentLanguage}}","disableUpdates":false,"type":"image"}},{"type":"shape","id":"f98bb6fe-a1a9-405d-aaaf-5c3c5d097855","elementConfiguration":{"inheritDimensions":"inheritNone","width":"12.61 cm","height":"1.98 cm","binding":"UserProfile.LogoSelection.LogoCitatA_{{DocumentLanguage}}","disableUpdates":false,"type":"image"}},{"type":"shape","id":"b92cc332-3469-4813-87d2-850cca20a92f","elementConfiguration":{"inheritDimensions":"inheritNone","width":"12.61 cm","height":"1.98 cm","binding":"UserProfile.LogoSelection.LogoStandardNeg_{{DocumentLanguage}}","disableUpdates":false,"type":"image"}}],"transformationConfigurations":[{"colorTheme":"{{UserProfile.Office.ThemeColor}}","originalColorThemeXml":"<a:clrScheme name=\"DI Corporate\" xmlns:a=\"http://schemas.openxmlformats.org/drawingml/2006/main\"><a:dk1><a:srgbClr val=\"000000\" /></a:dk1><a:lt1><a:srgbClr val=\"FFFFFF\" /></a:lt1><a:dk2><a:srgbClr val=\"D0D0D0\" /></a:dk2><a:lt2><a:srgbClr val=\"F7F7F7\" /></a:lt2><a:accent1><a:srgbClr val=\"0092D7\" /></a:accent1><a:accent2><a:srgbClr val=\"98D0EF\" /></a:accent2><a:accent3><a:srgbClr val=\"9B2373\" /></a:accent3><a:accent4><a:srgbClr val=\"E6B3D5\" /></a:accent4><a:accent5><a:srgbClr val=\"37B082\" /></a:accent5><a:accent6><a:srgbClr val=\"C3E7D9\" /></a:accent6><a:hlink><a:srgbClr val=\"464646\" /></a:hlink><a:folHlink><a:srgbClr val=\"000000\" /></a:folHlink></a:clrScheme>","disableUpdates":false,"type":"colorTheme"}],"templateName":"Dansk Industri skabelon","templateDescription":"","enableDocumentContentUpdater":true,"version":"1.3"}]]></Templafy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2FB1F1CB-F3D1-4EFE-94D0-9D7151F8FAD5}">
  <ds:schemaRefs/>
</ds:datastoreItem>
</file>

<file path=customXml/itemProps10.xml><?xml version="1.0" encoding="utf-8"?>
<ds:datastoreItem xmlns:ds="http://schemas.openxmlformats.org/officeDocument/2006/customXml" ds:itemID="{CDBD0379-C95C-4019-A746-F381126469F4}">
  <ds:schemaRefs/>
</ds:datastoreItem>
</file>

<file path=customXml/itemProps11.xml><?xml version="1.0" encoding="utf-8"?>
<ds:datastoreItem xmlns:ds="http://schemas.openxmlformats.org/officeDocument/2006/customXml" ds:itemID="{61531FEB-C1DC-4B67-B0C4-5473EDC03597}">
  <ds:schemaRefs/>
</ds:datastoreItem>
</file>

<file path=customXml/itemProps12.xml><?xml version="1.0" encoding="utf-8"?>
<ds:datastoreItem xmlns:ds="http://schemas.openxmlformats.org/officeDocument/2006/customXml" ds:itemID="{E9491815-D6F2-4AF8-8140-13376DFE8338}">
  <ds:schemaRefs/>
</ds:datastoreItem>
</file>

<file path=customXml/itemProps13.xml><?xml version="1.0" encoding="utf-8"?>
<ds:datastoreItem xmlns:ds="http://schemas.openxmlformats.org/officeDocument/2006/customXml" ds:itemID="{3A10A9C3-7F93-4662-AB01-59E7717416FE}">
  <ds:schemaRefs/>
</ds:datastoreItem>
</file>

<file path=customXml/itemProps14.xml><?xml version="1.0" encoding="utf-8"?>
<ds:datastoreItem xmlns:ds="http://schemas.openxmlformats.org/officeDocument/2006/customXml" ds:itemID="{1EF4E55D-2482-4D1C-9EAE-C845FBA1F98A}">
  <ds:schemaRefs/>
</ds:datastoreItem>
</file>

<file path=customXml/itemProps15.xml><?xml version="1.0" encoding="utf-8"?>
<ds:datastoreItem xmlns:ds="http://schemas.openxmlformats.org/officeDocument/2006/customXml" ds:itemID="{FA83F994-FC67-4744-A368-CEB15F7E06B0}">
  <ds:schemaRefs/>
</ds:datastoreItem>
</file>

<file path=customXml/itemProps16.xml><?xml version="1.0" encoding="utf-8"?>
<ds:datastoreItem xmlns:ds="http://schemas.openxmlformats.org/officeDocument/2006/customXml" ds:itemID="{DDE5611D-9F8C-43EA-B103-B37BC6E179F2}">
  <ds:schemaRefs/>
</ds:datastoreItem>
</file>

<file path=customXml/itemProps17.xml><?xml version="1.0" encoding="utf-8"?>
<ds:datastoreItem xmlns:ds="http://schemas.openxmlformats.org/officeDocument/2006/customXml" ds:itemID="{D1533299-5E33-4378-B613-3DF87346A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d2cd0-071a-4e64-9be1-ec2572c61246"/>
    <ds:schemaRef ds:uri="ef31a964-68b9-4f7b-a2cf-6c0e14770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8.xml><?xml version="1.0" encoding="utf-8"?>
<ds:datastoreItem xmlns:ds="http://schemas.openxmlformats.org/officeDocument/2006/customXml" ds:itemID="{D36C03F8-644F-46C3-9FA5-916270816197}">
  <ds:schemaRefs>
    <ds:schemaRef ds:uri="http://schemas.microsoft.com/sharepoint/v3/contenttype/forms"/>
  </ds:schemaRefs>
</ds:datastoreItem>
</file>

<file path=customXml/itemProps19.xml><?xml version="1.0" encoding="utf-8"?>
<ds:datastoreItem xmlns:ds="http://schemas.openxmlformats.org/officeDocument/2006/customXml" ds:itemID="{5D67FC35-D62B-445A-AA29-20AF75AA8355}">
  <ds:schemaRefs>
    <ds:schemaRef ds:uri="ef31a964-68b9-4f7b-a2cf-6c0e147703c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9ed2cd0-071a-4e64-9be1-ec2572c6124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1344B33-F68A-4FFD-86EF-51F1D3EC5F31}">
  <ds:schemaRefs/>
</ds:datastoreItem>
</file>

<file path=customXml/itemProps3.xml><?xml version="1.0" encoding="utf-8"?>
<ds:datastoreItem xmlns:ds="http://schemas.openxmlformats.org/officeDocument/2006/customXml" ds:itemID="{46D4138A-B0F6-48FA-8CCF-126A21808185}">
  <ds:schemaRefs/>
</ds:datastoreItem>
</file>

<file path=customXml/itemProps4.xml><?xml version="1.0" encoding="utf-8"?>
<ds:datastoreItem xmlns:ds="http://schemas.openxmlformats.org/officeDocument/2006/customXml" ds:itemID="{97C87EAA-1A5F-47EE-AA46-70F58559CA3B}">
  <ds:schemaRefs/>
</ds:datastoreItem>
</file>

<file path=customXml/itemProps5.xml><?xml version="1.0" encoding="utf-8"?>
<ds:datastoreItem xmlns:ds="http://schemas.openxmlformats.org/officeDocument/2006/customXml" ds:itemID="{99EB29D2-C8CA-418D-B43C-BAA03E512281}">
  <ds:schemaRefs/>
</ds:datastoreItem>
</file>

<file path=customXml/itemProps6.xml><?xml version="1.0" encoding="utf-8"?>
<ds:datastoreItem xmlns:ds="http://schemas.openxmlformats.org/officeDocument/2006/customXml" ds:itemID="{E2270BB7-6951-4145-A709-84BC48A06248}">
  <ds:schemaRefs/>
</ds:datastoreItem>
</file>

<file path=customXml/itemProps7.xml><?xml version="1.0" encoding="utf-8"?>
<ds:datastoreItem xmlns:ds="http://schemas.openxmlformats.org/officeDocument/2006/customXml" ds:itemID="{41BA1C18-A36F-4729-B9C1-414681A9432C}">
  <ds:schemaRefs/>
</ds:datastoreItem>
</file>

<file path=customXml/itemProps8.xml><?xml version="1.0" encoding="utf-8"?>
<ds:datastoreItem xmlns:ds="http://schemas.openxmlformats.org/officeDocument/2006/customXml" ds:itemID="{291500AC-E39E-4F40-A6DB-F6A71073DF96}">
  <ds:schemaRefs/>
</ds:datastoreItem>
</file>

<file path=customXml/itemProps9.xml><?xml version="1.0" encoding="utf-8"?>
<ds:datastoreItem xmlns:ds="http://schemas.openxmlformats.org/officeDocument/2006/customXml" ds:itemID="{C550A66E-BED0-4B8E-8B04-B56053D44FE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539</Words>
  <Application>Microsoft Office PowerPoint</Application>
  <PresentationFormat>Widescreen</PresentationFormat>
  <Paragraphs>82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Georgia</vt:lpstr>
      <vt:lpstr>Arial</vt:lpstr>
      <vt:lpstr>DI Sans Office</vt:lpstr>
      <vt:lpstr>DI Serif Office</vt:lpstr>
      <vt:lpstr>DI Sans Office Black</vt:lpstr>
      <vt:lpstr>Blank</vt:lpstr>
      <vt:lpstr>Nye krav om kemisk risikovurdering?</vt:lpstr>
      <vt:lpstr>Baggrunden</vt:lpstr>
      <vt:lpstr>Kemisk risikovurdering er ikke nyt!</vt:lpstr>
      <vt:lpstr>Den kemiske risikovurdering – de ”nye” krav. </vt:lpstr>
      <vt:lpstr>Kemisk risikovurdering – de ”nye” krav</vt:lpstr>
      <vt:lpstr>PowerPoint Presentation</vt:lpstr>
      <vt:lpstr>PowerPoint Presentation</vt:lpstr>
      <vt:lpstr>PowerPoint Presentation</vt:lpstr>
      <vt:lpstr>PowerPoint Presentation</vt:lpstr>
      <vt:lpstr>Øget fokus på instruktion</vt:lpstr>
      <vt:lpstr>Nye kemiske formkrav - Øget fokus på instruktion</vt:lpstr>
      <vt:lpstr>PowerPoint Presentation</vt:lpstr>
      <vt:lpstr>PowerPoint Presentation</vt:lpstr>
      <vt:lpstr>Arbejdstilsynet fører tilsyn som tidligere plus…</vt:lpstr>
      <vt:lpstr>Spørgsmål og bemærkninger!</vt:lpstr>
    </vt:vector>
  </TitlesOfParts>
  <Company>Dansk Industri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Dansk Industri</dc:creator>
  <cp:lastModifiedBy>Bent Horn Andersen</cp:lastModifiedBy>
  <cp:revision>94</cp:revision>
  <dcterms:created xsi:type="dcterms:W3CDTF">2017-10-16T06:12:41Z</dcterms:created>
  <dcterms:modified xsi:type="dcterms:W3CDTF">2020-03-01T14:03:42Z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emplafyTimeStamp">
    <vt:lpwstr>2019-12-20T08:46:35.6282428Z</vt:lpwstr>
  </property>
  <property fmtid="{D5CDD505-2E9C-101B-9397-08002B2CF9AE}" pid="4" name="TemplafyTenantId">
    <vt:lpwstr>danskindustri</vt:lpwstr>
  </property>
  <property fmtid="{D5CDD505-2E9C-101B-9397-08002B2CF9AE}" pid="5" name="TemplafyTemplateId">
    <vt:lpwstr>636808954502867055</vt:lpwstr>
  </property>
  <property fmtid="{D5CDD505-2E9C-101B-9397-08002B2CF9AE}" pid="6" name="TemplafyUserProfileId">
    <vt:lpwstr>637152769767307339</vt:lpwstr>
  </property>
  <property fmtid="{D5CDD505-2E9C-101B-9397-08002B2CF9AE}" pid="7" name="TemplafyLanguageCode">
    <vt:lpwstr>da-DK</vt:lpwstr>
  </property>
  <property fmtid="{D5CDD505-2E9C-101B-9397-08002B2CF9AE}" pid="8" name="ContentTypeId">
    <vt:lpwstr>0x010100FF739F2520906E4D80A4245AA0756A3E</vt:lpwstr>
  </property>
</Properties>
</file>